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1.xml" ContentType="application/vnd.ms-office.chartex+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6" r:id="rId4"/>
    <p:sldId id="261" r:id="rId5"/>
    <p:sldId id="258" r:id="rId6"/>
    <p:sldId id="259" r:id="rId7"/>
    <p:sldId id="277" r:id="rId8"/>
    <p:sldId id="260" r:id="rId9"/>
    <p:sldId id="268" r:id="rId10"/>
    <p:sldId id="264" r:id="rId11"/>
    <p:sldId id="272" r:id="rId12"/>
    <p:sldId id="279" r:id="rId13"/>
    <p:sldId id="271" r:id="rId14"/>
    <p:sldId id="269" r:id="rId15"/>
    <p:sldId id="273" r:id="rId16"/>
    <p:sldId id="262" r:id="rId17"/>
    <p:sldId id="263" r:id="rId18"/>
    <p:sldId id="278" r:id="rId19"/>
    <p:sldId id="280" r:id="rId20"/>
    <p:sldId id="265" r:id="rId21"/>
    <p:sldId id="281" r:id="rId22"/>
    <p:sldId id="282" r:id="rId23"/>
    <p:sldId id="266" r:id="rId24"/>
    <p:sldId id="275" r:id="rId25"/>
    <p:sldId id="267" r:id="rId26"/>
    <p:sldId id="27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87089"/>
  </p:normalViewPr>
  <p:slideViewPr>
    <p:cSldViewPr snapToGrid="0">
      <p:cViewPr>
        <p:scale>
          <a:sx n="98" d="100"/>
          <a:sy n="98" d="100"/>
        </p:scale>
        <p:origin x="101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F8D88E05C58E39FC/Desktop/New%20Microsoft%20Excel%20Workshee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F8D88E05C58E39FC/Desktop/New%20Microsoft%20Excel%20Work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aksha\Desktop\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IN"/>
              <a:t>Qualification of Faculty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tx>
            <c:strRef>
              <c:f>Qualification!$B$1</c:f>
              <c:strCache>
                <c:ptCount val="1"/>
                <c:pt idx="0">
                  <c:v>No. of Faculty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AE-4689-B708-80FE412C31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AE-4689-B708-80FE412C31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AE-4689-B708-80FE412C314C}"/>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Qualification!$A$2:$A$4</c:f>
              <c:strCache>
                <c:ptCount val="3"/>
                <c:pt idx="0">
                  <c:v>PH.D</c:v>
                </c:pt>
                <c:pt idx="1">
                  <c:v>Mphil. </c:v>
                </c:pt>
                <c:pt idx="2">
                  <c:v>MA with NET/JRF</c:v>
                </c:pt>
              </c:strCache>
            </c:strRef>
          </c:cat>
          <c:val>
            <c:numRef>
              <c:f>Qualification!$B$2:$B$4</c:f>
              <c:numCache>
                <c:formatCode>General</c:formatCode>
                <c:ptCount val="3"/>
                <c:pt idx="0">
                  <c:v>8</c:v>
                </c:pt>
                <c:pt idx="1">
                  <c:v>7</c:v>
                </c:pt>
                <c:pt idx="2">
                  <c:v>2</c:v>
                </c:pt>
              </c:numCache>
            </c:numRef>
          </c:val>
          <c:extLst>
            <c:ext xmlns:c16="http://schemas.microsoft.com/office/drawing/2014/chart" uri="{C3380CC4-5D6E-409C-BE32-E72D297353CC}">
              <c16:uniqueId val="{00000006-9AAE-4689-B708-80FE412C31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8575"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latin typeface="Times New Roman" panose="02020603050405020304" pitchFamily="18" charset="0"/>
                <a:cs typeface="Times New Roman" panose="02020603050405020304" pitchFamily="18" charset="0"/>
              </a:rPr>
              <a:t>Student Progression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cked"/>
        <c:varyColors val="0"/>
        <c:ser>
          <c:idx val="0"/>
          <c:order val="0"/>
          <c:tx>
            <c:strRef>
              <c:f>Sheet2!$A$2</c:f>
              <c:strCache>
                <c:ptCount val="1"/>
                <c:pt idx="0">
                  <c:v>1st Year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Total Student </c:v>
                </c:pt>
                <c:pt idx="1">
                  <c:v>Passed with 1st  Division</c:v>
                </c:pt>
                <c:pt idx="2">
                  <c:v>Passed with 2nd Division</c:v>
                </c:pt>
                <c:pt idx="3">
                  <c:v>ER</c:v>
                </c:pt>
              </c:strCache>
            </c:strRef>
          </c:cat>
          <c:val>
            <c:numRef>
              <c:f>Sheet2!$B$2:$E$2</c:f>
              <c:numCache>
                <c:formatCode>General</c:formatCode>
                <c:ptCount val="4"/>
                <c:pt idx="0">
                  <c:v>76</c:v>
                </c:pt>
                <c:pt idx="1">
                  <c:v>71</c:v>
                </c:pt>
                <c:pt idx="2">
                  <c:v>1</c:v>
                </c:pt>
                <c:pt idx="3">
                  <c:v>4</c:v>
                </c:pt>
              </c:numCache>
            </c:numRef>
          </c:val>
          <c:smooth val="0"/>
          <c:extLst>
            <c:ext xmlns:c16="http://schemas.microsoft.com/office/drawing/2014/chart" uri="{C3380CC4-5D6E-409C-BE32-E72D297353CC}">
              <c16:uniqueId val="{00000000-8EF3-42C2-A553-E4BE7862E8A7}"/>
            </c:ext>
          </c:extLst>
        </c:ser>
        <c:ser>
          <c:idx val="1"/>
          <c:order val="1"/>
          <c:tx>
            <c:strRef>
              <c:f>Sheet2!$A$3</c:f>
              <c:strCache>
                <c:ptCount val="1"/>
                <c:pt idx="0">
                  <c:v>2nd Year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Total Student </c:v>
                </c:pt>
                <c:pt idx="1">
                  <c:v>Passed with 1st  Division</c:v>
                </c:pt>
                <c:pt idx="2">
                  <c:v>Passed with 2nd Division</c:v>
                </c:pt>
                <c:pt idx="3">
                  <c:v>ER</c:v>
                </c:pt>
              </c:strCache>
            </c:strRef>
          </c:cat>
          <c:val>
            <c:numRef>
              <c:f>Sheet2!$B$3:$E$3</c:f>
              <c:numCache>
                <c:formatCode>General</c:formatCode>
                <c:ptCount val="4"/>
                <c:pt idx="0">
                  <c:v>73</c:v>
                </c:pt>
                <c:pt idx="1">
                  <c:v>69</c:v>
                </c:pt>
                <c:pt idx="2">
                  <c:v>0</c:v>
                </c:pt>
                <c:pt idx="3">
                  <c:v>4</c:v>
                </c:pt>
              </c:numCache>
            </c:numRef>
          </c:val>
          <c:smooth val="0"/>
          <c:extLst>
            <c:ext xmlns:c16="http://schemas.microsoft.com/office/drawing/2014/chart" uri="{C3380CC4-5D6E-409C-BE32-E72D297353CC}">
              <c16:uniqueId val="{00000001-8EF3-42C2-A553-E4BE7862E8A7}"/>
            </c:ext>
          </c:extLst>
        </c:ser>
        <c:ser>
          <c:idx val="2"/>
          <c:order val="2"/>
          <c:tx>
            <c:strRef>
              <c:f>Sheet2!$A$4</c:f>
              <c:strCache>
                <c:ptCount val="1"/>
                <c:pt idx="0">
                  <c:v>3rd Year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Total Student </c:v>
                </c:pt>
                <c:pt idx="1">
                  <c:v>Passed with 1st  Division</c:v>
                </c:pt>
                <c:pt idx="2">
                  <c:v>Passed with 2nd Division</c:v>
                </c:pt>
                <c:pt idx="3">
                  <c:v>ER</c:v>
                </c:pt>
              </c:strCache>
            </c:strRef>
          </c:cat>
          <c:val>
            <c:numRef>
              <c:f>Sheet2!$B$4:$E$4</c:f>
              <c:numCache>
                <c:formatCode>General</c:formatCode>
                <c:ptCount val="4"/>
                <c:pt idx="0">
                  <c:v>140</c:v>
                </c:pt>
                <c:pt idx="1">
                  <c:v>130</c:v>
                </c:pt>
                <c:pt idx="2">
                  <c:v>4</c:v>
                </c:pt>
                <c:pt idx="3">
                  <c:v>6</c:v>
                </c:pt>
              </c:numCache>
            </c:numRef>
          </c:val>
          <c:smooth val="0"/>
          <c:extLst>
            <c:ext xmlns:c16="http://schemas.microsoft.com/office/drawing/2014/chart" uri="{C3380CC4-5D6E-409C-BE32-E72D297353CC}">
              <c16:uniqueId val="{00000002-8EF3-42C2-A553-E4BE7862E8A7}"/>
            </c:ext>
          </c:extLst>
        </c:ser>
        <c:dLbls>
          <c:dLblPos val="ctr"/>
          <c:showLegendKey val="0"/>
          <c:showVal val="1"/>
          <c:showCatName val="0"/>
          <c:showSerName val="0"/>
          <c:showPercent val="0"/>
          <c:showBubbleSize val="0"/>
        </c:dLbls>
        <c:smooth val="0"/>
        <c:axId val="2036362208"/>
        <c:axId val="2036364608"/>
      </c:lineChart>
      <c:catAx>
        <c:axId val="20363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36364608"/>
        <c:crosses val="autoZero"/>
        <c:auto val="1"/>
        <c:lblAlgn val="ctr"/>
        <c:lblOffset val="100"/>
        <c:noMultiLvlLbl val="0"/>
      </c:catAx>
      <c:valAx>
        <c:axId val="203636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3636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IN"/>
              <a:t>Faculty Specialisation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tx>
            <c:strRef>
              <c:f>'Faculty Specialisation '!$B$1</c:f>
              <c:strCache>
                <c:ptCount val="1"/>
                <c:pt idx="0">
                  <c:v>No of Faculties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5C-4CE6-86AA-3EB57F0390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5C-4CE6-86AA-3EB57F0390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5C-4CE6-86AA-3EB57F0390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5C-4CE6-86AA-3EB57F0390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5C-4CE6-86AA-3EB57F0390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5C-4CE6-86AA-3EB57F0390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75C-4CE6-86AA-3EB57F0390F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75C-4CE6-86AA-3EB57F0390F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75C-4CE6-86AA-3EB57F0390F5}"/>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'Faculty Specialisation '!$A$2:$A$10</c:f>
              <c:strCache>
                <c:ptCount val="9"/>
                <c:pt idx="0">
                  <c:v>International Relations </c:v>
                </c:pt>
                <c:pt idx="1">
                  <c:v>Western Political Thought</c:v>
                </c:pt>
                <c:pt idx="2">
                  <c:v>Foreign Policy</c:v>
                </c:pt>
                <c:pt idx="3">
                  <c:v>Indian Political Thought</c:v>
                </c:pt>
                <c:pt idx="4">
                  <c:v>Politics in India</c:v>
                </c:pt>
                <c:pt idx="5">
                  <c:v>Comparative Politics </c:v>
                </c:pt>
                <c:pt idx="6">
                  <c:v>Gender Politics</c:v>
                </c:pt>
                <c:pt idx="7">
                  <c:v>Caste Politics </c:v>
                </c:pt>
                <c:pt idx="8">
                  <c:v>Political Theory</c:v>
                </c:pt>
              </c:strCache>
            </c:strRef>
          </c:cat>
          <c:val>
            <c:numRef>
              <c:f>'Faculty Specialisation '!$B$2:$B$10</c:f>
              <c:numCache>
                <c:formatCode>General</c:formatCode>
                <c:ptCount val="9"/>
                <c:pt idx="0">
                  <c:v>8</c:v>
                </c:pt>
                <c:pt idx="1">
                  <c:v>2</c:v>
                </c:pt>
                <c:pt idx="2">
                  <c:v>3</c:v>
                </c:pt>
                <c:pt idx="3">
                  <c:v>4</c:v>
                </c:pt>
                <c:pt idx="4">
                  <c:v>5</c:v>
                </c:pt>
                <c:pt idx="5">
                  <c:v>2</c:v>
                </c:pt>
                <c:pt idx="6">
                  <c:v>2</c:v>
                </c:pt>
                <c:pt idx="7">
                  <c:v>1</c:v>
                </c:pt>
                <c:pt idx="8">
                  <c:v>3</c:v>
                </c:pt>
              </c:numCache>
            </c:numRef>
          </c:val>
          <c:extLst>
            <c:ext xmlns:c16="http://schemas.microsoft.com/office/drawing/2014/chart" uri="{C3380CC4-5D6E-409C-BE32-E72D297353CC}">
              <c16:uniqueId val="{00000012-475C-4CE6-86AA-3EB57F0390F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8575"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IN"/>
              <a:t>Years of Experince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tx>
            <c:strRef>
              <c:f>Experince!$B$1</c:f>
              <c:strCache>
                <c:ptCount val="1"/>
                <c:pt idx="0">
                  <c:v>No of Faculty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DC-4380-A889-3A6E674092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DC-4380-A889-3A6E674092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DC-4380-A889-3A6E6740925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DC-4380-A889-3A6E6740925E}"/>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Experince!$A$2:$A$5</c:f>
              <c:strCache>
                <c:ptCount val="4"/>
                <c:pt idx="0">
                  <c:v>0-5 Years</c:v>
                </c:pt>
                <c:pt idx="1">
                  <c:v>5-10 Years</c:v>
                </c:pt>
                <c:pt idx="2">
                  <c:v>10-15 Years</c:v>
                </c:pt>
                <c:pt idx="3">
                  <c:v>More than 15 Yrs</c:v>
                </c:pt>
              </c:strCache>
            </c:strRef>
          </c:cat>
          <c:val>
            <c:numRef>
              <c:f>Experince!$B$2:$B$5</c:f>
              <c:numCache>
                <c:formatCode>General</c:formatCode>
                <c:ptCount val="4"/>
                <c:pt idx="0">
                  <c:v>7</c:v>
                </c:pt>
                <c:pt idx="1">
                  <c:v>2</c:v>
                </c:pt>
                <c:pt idx="2">
                  <c:v>2</c:v>
                </c:pt>
                <c:pt idx="3">
                  <c:v>5</c:v>
                </c:pt>
              </c:numCache>
            </c:numRef>
          </c:val>
          <c:extLst>
            <c:ext xmlns:c16="http://schemas.microsoft.com/office/drawing/2014/chart" uri="{C3380CC4-5D6E-409C-BE32-E72D297353CC}">
              <c16:uniqueId val="{00000008-E7DC-4380-A889-3A6E6740925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8575"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 of Paper Published</c:v>
                </c:pt>
              </c:strCache>
            </c:strRef>
          </c:cat>
          <c:val>
            <c:numRef>
              <c:f>Sheet1!$B$2</c:f>
              <c:numCache>
                <c:formatCode>General</c:formatCode>
                <c:ptCount val="1"/>
                <c:pt idx="0">
                  <c:v>15</c:v>
                </c:pt>
              </c:numCache>
            </c:numRef>
          </c:val>
          <c:extLst>
            <c:ext xmlns:c16="http://schemas.microsoft.com/office/drawing/2014/chart" uri="{C3380CC4-5D6E-409C-BE32-E72D297353CC}">
              <c16:uniqueId val="{00000000-F374-45CE-8436-F0D4B9AC1276}"/>
            </c:ext>
          </c:extLst>
        </c:ser>
        <c:ser>
          <c:idx val="1"/>
          <c:order val="1"/>
          <c:tx>
            <c:strRef>
              <c:f>Sheet1!$C$1</c:f>
              <c:strCache>
                <c:ptCount val="1"/>
                <c:pt idx="0">
                  <c:v>2024-25</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B9AF-4DE2-AA60-87FEF000707E}"/>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No of Paper Published</c:v>
                </c:pt>
              </c:strCache>
            </c:strRef>
          </c:cat>
          <c:val>
            <c:numRef>
              <c:f>Sheet1!$C$2</c:f>
              <c:numCache>
                <c:formatCode>General</c:formatCode>
                <c:ptCount val="1"/>
                <c:pt idx="0">
                  <c:v>15</c:v>
                </c:pt>
              </c:numCache>
            </c:numRef>
          </c:val>
          <c:extLst>
            <c:ext xmlns:c16="http://schemas.microsoft.com/office/drawing/2014/chart" uri="{C3380CC4-5D6E-409C-BE32-E72D297353CC}">
              <c16:uniqueId val="{00000001-F374-45CE-8436-F0D4B9AC1276}"/>
            </c:ext>
          </c:extLst>
        </c:ser>
        <c:dLbls>
          <c:dLblPos val="inEnd"/>
          <c:showLegendKey val="0"/>
          <c:showVal val="1"/>
          <c:showCatName val="0"/>
          <c:showSerName val="0"/>
          <c:showPercent val="0"/>
          <c:showBubbleSize val="0"/>
        </c:dLbls>
        <c:gapWidth val="219"/>
        <c:overlap val="-27"/>
        <c:axId val="2015955103"/>
        <c:axId val="2015971903"/>
      </c:barChart>
      <c:catAx>
        <c:axId val="201595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15971903"/>
        <c:crosses val="autoZero"/>
        <c:auto val="1"/>
        <c:lblAlgn val="ctr"/>
        <c:lblOffset val="100"/>
        <c:noMultiLvlLbl val="0"/>
      </c:catAx>
      <c:valAx>
        <c:axId val="2015971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1595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381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latin typeface="Times New Roman" panose="02020603050405020304" pitchFamily="18" charset="0"/>
                <a:cs typeface="Times New Roman" panose="02020603050405020304" pitchFamily="18" charset="0"/>
              </a:rPr>
              <a:t>No. of Publication in 2023-24 &amp; 2024-25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tx>
            <c:strRef>
              <c:f>Publications!$B$1</c:f>
              <c:strCache>
                <c:ptCount val="1"/>
                <c:pt idx="0">
                  <c:v>No of Publication in 2023-24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1-4004-9BAA-01FD1E237C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71-4004-9BAA-01FD1E237C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1-4004-9BAA-01FD1E237C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1-4004-9BAA-01FD1E237C6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71-4004-9BAA-01FD1E237C6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871-4004-9BAA-01FD1E237C62}"/>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Publications!$A$2:$A$7</c:f>
              <c:strCache>
                <c:ptCount val="6"/>
                <c:pt idx="0">
                  <c:v>Scopus</c:v>
                </c:pt>
                <c:pt idx="1">
                  <c:v>UGC Care</c:v>
                </c:pt>
                <c:pt idx="2">
                  <c:v>Peer Review</c:v>
                </c:pt>
                <c:pt idx="3">
                  <c:v>Book Chapter</c:v>
                </c:pt>
                <c:pt idx="4">
                  <c:v>Book Review</c:v>
                </c:pt>
                <c:pt idx="5">
                  <c:v>Other</c:v>
                </c:pt>
              </c:strCache>
            </c:strRef>
          </c:cat>
          <c:val>
            <c:numRef>
              <c:f>Publications!$B$2:$B$7</c:f>
              <c:numCache>
                <c:formatCode>General</c:formatCode>
                <c:ptCount val="6"/>
                <c:pt idx="0">
                  <c:v>5</c:v>
                </c:pt>
                <c:pt idx="1">
                  <c:v>6</c:v>
                </c:pt>
                <c:pt idx="2">
                  <c:v>4</c:v>
                </c:pt>
                <c:pt idx="3">
                  <c:v>7</c:v>
                </c:pt>
                <c:pt idx="4">
                  <c:v>6</c:v>
                </c:pt>
                <c:pt idx="5">
                  <c:v>2</c:v>
                </c:pt>
              </c:numCache>
            </c:numRef>
          </c:val>
          <c:extLst>
            <c:ext xmlns:c16="http://schemas.microsoft.com/office/drawing/2014/chart" uri="{C3380CC4-5D6E-409C-BE32-E72D297353CC}">
              <c16:uniqueId val="{0000000C-B871-4004-9BAA-01FD1E237C6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381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IN"/>
              <a:t>Student Diversity (Hons.)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'Student Diversity'!$A$2</c:f>
              <c:strCache>
                <c:ptCount val="1"/>
                <c:pt idx="0">
                  <c:v>Delhi only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'Student Diversity'!$B$1:$C$1</c:f>
              <c:strCache>
                <c:ptCount val="2"/>
                <c:pt idx="0">
                  <c:v>No. of Students enrolled in 2023-24</c:v>
                </c:pt>
                <c:pt idx="1">
                  <c:v>No. of Students enrolled in 2024-25</c:v>
                </c:pt>
              </c:strCache>
            </c:strRef>
          </c:cat>
          <c:val>
            <c:numRef>
              <c:f>'Student Diversity'!$B$2:$C$2</c:f>
              <c:numCache>
                <c:formatCode>General</c:formatCode>
                <c:ptCount val="2"/>
                <c:pt idx="0">
                  <c:v>41</c:v>
                </c:pt>
                <c:pt idx="1">
                  <c:v>47</c:v>
                </c:pt>
              </c:numCache>
            </c:numRef>
          </c:val>
          <c:extLst>
            <c:ext xmlns:c16="http://schemas.microsoft.com/office/drawing/2014/chart" uri="{C3380CC4-5D6E-409C-BE32-E72D297353CC}">
              <c16:uniqueId val="{00000000-C635-4619-AD7C-A7FFE8B38B7F}"/>
            </c:ext>
          </c:extLst>
        </c:ser>
        <c:ser>
          <c:idx val="1"/>
          <c:order val="1"/>
          <c:tx>
            <c:strRef>
              <c:f>'Student Diversity'!$A$3</c:f>
              <c:strCache>
                <c:ptCount val="1"/>
                <c:pt idx="0">
                  <c:v>outside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'Student Diversity'!$B$1:$C$1</c:f>
              <c:strCache>
                <c:ptCount val="2"/>
                <c:pt idx="0">
                  <c:v>No. of Students enrolled in 2023-24</c:v>
                </c:pt>
                <c:pt idx="1">
                  <c:v>No. of Students enrolled in 2024-25</c:v>
                </c:pt>
              </c:strCache>
            </c:strRef>
          </c:cat>
          <c:val>
            <c:numRef>
              <c:f>'Student Diversity'!$B$3:$C$3</c:f>
              <c:numCache>
                <c:formatCode>General</c:formatCode>
                <c:ptCount val="2"/>
                <c:pt idx="0">
                  <c:v>33</c:v>
                </c:pt>
                <c:pt idx="1">
                  <c:v>28</c:v>
                </c:pt>
              </c:numCache>
            </c:numRef>
          </c:val>
          <c:extLst>
            <c:ext xmlns:c16="http://schemas.microsoft.com/office/drawing/2014/chart" uri="{C3380CC4-5D6E-409C-BE32-E72D297353CC}">
              <c16:uniqueId val="{00000001-C635-4619-AD7C-A7FFE8B38B7F}"/>
            </c:ext>
          </c:extLst>
        </c:ser>
        <c:dLbls>
          <c:dLblPos val="inEnd"/>
          <c:showLegendKey val="0"/>
          <c:showVal val="1"/>
          <c:showCatName val="0"/>
          <c:showSerName val="0"/>
          <c:showPercent val="0"/>
          <c:showBubbleSize val="0"/>
        </c:dLbls>
        <c:gapWidth val="267"/>
        <c:overlap val="-43"/>
        <c:axId val="1500310848"/>
        <c:axId val="1500311328"/>
      </c:barChart>
      <c:catAx>
        <c:axId val="15003108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00311328"/>
        <c:crosses val="autoZero"/>
        <c:auto val="1"/>
        <c:lblAlgn val="ctr"/>
        <c:lblOffset val="100"/>
        <c:noMultiLvlLbl val="0"/>
      </c:catAx>
      <c:valAx>
        <c:axId val="15003113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0031084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IN"/>
              <a:t>Student Diversity BA(P)</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'Student Diversity'!$A$7</c:f>
              <c:strCache>
                <c:ptCount val="1"/>
                <c:pt idx="0">
                  <c:v>Delhi only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'Student Diversity'!$B$6:$C$6</c:f>
              <c:strCache>
                <c:ptCount val="2"/>
                <c:pt idx="0">
                  <c:v>No. of Students enrolled in 2023-24</c:v>
                </c:pt>
                <c:pt idx="1">
                  <c:v>No. of Students enrolled in 2024-25</c:v>
                </c:pt>
              </c:strCache>
            </c:strRef>
          </c:cat>
          <c:val>
            <c:numRef>
              <c:f>'Student Diversity'!$B$7:$C$7</c:f>
              <c:numCache>
                <c:formatCode>General</c:formatCode>
                <c:ptCount val="2"/>
                <c:pt idx="0">
                  <c:v>48</c:v>
                </c:pt>
                <c:pt idx="1">
                  <c:v>49</c:v>
                </c:pt>
              </c:numCache>
            </c:numRef>
          </c:val>
          <c:extLst>
            <c:ext xmlns:c16="http://schemas.microsoft.com/office/drawing/2014/chart" uri="{C3380CC4-5D6E-409C-BE32-E72D297353CC}">
              <c16:uniqueId val="{00000000-5BCD-466A-92E5-6593DA1D31DA}"/>
            </c:ext>
          </c:extLst>
        </c:ser>
        <c:ser>
          <c:idx val="1"/>
          <c:order val="1"/>
          <c:tx>
            <c:strRef>
              <c:f>'Student Diversity'!$A$8</c:f>
              <c:strCache>
                <c:ptCount val="1"/>
                <c:pt idx="0">
                  <c:v>outside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'Student Diversity'!$B$6:$C$6</c:f>
              <c:strCache>
                <c:ptCount val="2"/>
                <c:pt idx="0">
                  <c:v>No. of Students enrolled in 2023-24</c:v>
                </c:pt>
                <c:pt idx="1">
                  <c:v>No. of Students enrolled in 2024-25</c:v>
                </c:pt>
              </c:strCache>
            </c:strRef>
          </c:cat>
          <c:val>
            <c:numRef>
              <c:f>'Student Diversity'!$B$8:$C$8</c:f>
              <c:numCache>
                <c:formatCode>General</c:formatCode>
                <c:ptCount val="2"/>
                <c:pt idx="0">
                  <c:v>43</c:v>
                </c:pt>
                <c:pt idx="1">
                  <c:v>39</c:v>
                </c:pt>
              </c:numCache>
            </c:numRef>
          </c:val>
          <c:extLst>
            <c:ext xmlns:c16="http://schemas.microsoft.com/office/drawing/2014/chart" uri="{C3380CC4-5D6E-409C-BE32-E72D297353CC}">
              <c16:uniqueId val="{00000001-5BCD-466A-92E5-6593DA1D31DA}"/>
            </c:ext>
          </c:extLst>
        </c:ser>
        <c:dLbls>
          <c:dLblPos val="inEnd"/>
          <c:showLegendKey val="0"/>
          <c:showVal val="1"/>
          <c:showCatName val="0"/>
          <c:showSerName val="0"/>
          <c:showPercent val="0"/>
          <c:showBubbleSize val="0"/>
        </c:dLbls>
        <c:gapWidth val="267"/>
        <c:overlap val="-43"/>
        <c:axId val="1500318528"/>
        <c:axId val="1500319488"/>
      </c:barChart>
      <c:catAx>
        <c:axId val="15003185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00319488"/>
        <c:crosses val="autoZero"/>
        <c:auto val="1"/>
        <c:lblAlgn val="ctr"/>
        <c:lblOffset val="100"/>
        <c:noMultiLvlLbl val="0"/>
      </c:catAx>
      <c:valAx>
        <c:axId val="15003194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003185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IN"/>
              <a:t>Student’s Demand Ratio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'Student Enrolment '!$B$1</c:f>
              <c:strCache>
                <c:ptCount val="1"/>
                <c:pt idx="0">
                  <c:v>Total Seat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Enrolment '!$A$2:$A$7</c:f>
              <c:strCache>
                <c:ptCount val="6"/>
                <c:pt idx="0">
                  <c:v>BA (H)</c:v>
                </c:pt>
                <c:pt idx="1">
                  <c:v>Computer Sci. &amp; Pol. Sc.</c:v>
                </c:pt>
                <c:pt idx="2">
                  <c:v>Eco &amp; Pol Sci.</c:v>
                </c:pt>
                <c:pt idx="3">
                  <c:v>History &amp; Pol. Sci.</c:v>
                </c:pt>
                <c:pt idx="4">
                  <c:v>HDFC &amp; Pol. Sci.</c:v>
                </c:pt>
                <c:pt idx="5">
                  <c:v>Music &amp; Pol. Sci.</c:v>
                </c:pt>
              </c:strCache>
            </c:strRef>
          </c:cat>
          <c:val>
            <c:numRef>
              <c:f>'Student Enrolment '!$B$2:$B$7</c:f>
              <c:numCache>
                <c:formatCode>General</c:formatCode>
                <c:ptCount val="6"/>
                <c:pt idx="0">
                  <c:v>78</c:v>
                </c:pt>
                <c:pt idx="1">
                  <c:v>23</c:v>
                </c:pt>
                <c:pt idx="2">
                  <c:v>25</c:v>
                </c:pt>
                <c:pt idx="3">
                  <c:v>26</c:v>
                </c:pt>
                <c:pt idx="4">
                  <c:v>30</c:v>
                </c:pt>
                <c:pt idx="5">
                  <c:v>12</c:v>
                </c:pt>
              </c:numCache>
            </c:numRef>
          </c:val>
          <c:extLst>
            <c:ext xmlns:c16="http://schemas.microsoft.com/office/drawing/2014/chart" uri="{C3380CC4-5D6E-409C-BE32-E72D297353CC}">
              <c16:uniqueId val="{00000000-E20B-4AA9-8757-68A6BFE1C3C3}"/>
            </c:ext>
          </c:extLst>
        </c:ser>
        <c:ser>
          <c:idx val="1"/>
          <c:order val="1"/>
          <c:tx>
            <c:strRef>
              <c:f>'Student Enrolment '!$C$1</c:f>
              <c:strCache>
                <c:ptCount val="1"/>
                <c:pt idx="0">
                  <c:v>Strength in 2023-24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Enrolment '!$A$2:$A$7</c:f>
              <c:strCache>
                <c:ptCount val="6"/>
                <c:pt idx="0">
                  <c:v>BA (H)</c:v>
                </c:pt>
                <c:pt idx="1">
                  <c:v>Computer Sci. &amp; Pol. Sc.</c:v>
                </c:pt>
                <c:pt idx="2">
                  <c:v>Eco &amp; Pol Sci.</c:v>
                </c:pt>
                <c:pt idx="3">
                  <c:v>History &amp; Pol. Sci.</c:v>
                </c:pt>
                <c:pt idx="4">
                  <c:v>HDFC &amp; Pol. Sci.</c:v>
                </c:pt>
                <c:pt idx="5">
                  <c:v>Music &amp; Pol. Sci.</c:v>
                </c:pt>
              </c:strCache>
            </c:strRef>
          </c:cat>
          <c:val>
            <c:numRef>
              <c:f>'Student Enrolment '!$C$2:$C$7</c:f>
              <c:numCache>
                <c:formatCode>General</c:formatCode>
                <c:ptCount val="6"/>
                <c:pt idx="0">
                  <c:v>74</c:v>
                </c:pt>
                <c:pt idx="1">
                  <c:v>18</c:v>
                </c:pt>
                <c:pt idx="2">
                  <c:v>22</c:v>
                </c:pt>
                <c:pt idx="3">
                  <c:v>24</c:v>
                </c:pt>
                <c:pt idx="4">
                  <c:v>24</c:v>
                </c:pt>
                <c:pt idx="5">
                  <c:v>12</c:v>
                </c:pt>
              </c:numCache>
            </c:numRef>
          </c:val>
          <c:extLst>
            <c:ext xmlns:c16="http://schemas.microsoft.com/office/drawing/2014/chart" uri="{C3380CC4-5D6E-409C-BE32-E72D297353CC}">
              <c16:uniqueId val="{00000001-E20B-4AA9-8757-68A6BFE1C3C3}"/>
            </c:ext>
          </c:extLst>
        </c:ser>
        <c:ser>
          <c:idx val="2"/>
          <c:order val="2"/>
          <c:tx>
            <c:strRef>
              <c:f>'Student Enrolment '!$D$1</c:f>
              <c:strCache>
                <c:ptCount val="1"/>
                <c:pt idx="0">
                  <c:v>Strength in 2024-2025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Enrolment '!$A$2:$A$7</c:f>
              <c:strCache>
                <c:ptCount val="6"/>
                <c:pt idx="0">
                  <c:v>BA (H)</c:v>
                </c:pt>
                <c:pt idx="1">
                  <c:v>Computer Sci. &amp; Pol. Sc.</c:v>
                </c:pt>
                <c:pt idx="2">
                  <c:v>Eco &amp; Pol Sci.</c:v>
                </c:pt>
                <c:pt idx="3">
                  <c:v>History &amp; Pol. Sci.</c:v>
                </c:pt>
                <c:pt idx="4">
                  <c:v>HDFC &amp; Pol. Sci.</c:v>
                </c:pt>
                <c:pt idx="5">
                  <c:v>Music &amp; Pol. Sci.</c:v>
                </c:pt>
              </c:strCache>
            </c:strRef>
          </c:cat>
          <c:val>
            <c:numRef>
              <c:f>'Student Enrolment '!$D$2:$D$7</c:f>
              <c:numCache>
                <c:formatCode>General</c:formatCode>
                <c:ptCount val="6"/>
                <c:pt idx="0">
                  <c:v>75</c:v>
                </c:pt>
                <c:pt idx="1">
                  <c:v>11</c:v>
                </c:pt>
                <c:pt idx="2">
                  <c:v>27</c:v>
                </c:pt>
                <c:pt idx="3">
                  <c:v>29</c:v>
                </c:pt>
                <c:pt idx="4">
                  <c:v>26</c:v>
                </c:pt>
                <c:pt idx="5">
                  <c:v>11</c:v>
                </c:pt>
              </c:numCache>
            </c:numRef>
          </c:val>
          <c:extLst>
            <c:ext xmlns:c16="http://schemas.microsoft.com/office/drawing/2014/chart" uri="{C3380CC4-5D6E-409C-BE32-E72D297353CC}">
              <c16:uniqueId val="{00000002-E20B-4AA9-8757-68A6BFE1C3C3}"/>
            </c:ext>
          </c:extLst>
        </c:ser>
        <c:dLbls>
          <c:dLblPos val="inEnd"/>
          <c:showLegendKey val="0"/>
          <c:showVal val="1"/>
          <c:showCatName val="0"/>
          <c:showSerName val="0"/>
          <c:showPercent val="0"/>
          <c:showBubbleSize val="0"/>
        </c:dLbls>
        <c:gapWidth val="219"/>
        <c:overlap val="-27"/>
        <c:axId val="1500265248"/>
        <c:axId val="1500272448"/>
      </c:barChart>
      <c:catAx>
        <c:axId val="150026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500272448"/>
        <c:crosses val="autoZero"/>
        <c:auto val="1"/>
        <c:lblAlgn val="ctr"/>
        <c:lblOffset val="100"/>
        <c:noMultiLvlLbl val="0"/>
      </c:catAx>
      <c:valAx>
        <c:axId val="150027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50026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IN"/>
              <a:t>Student's Strength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'Student Strength Cource'!$B$1</c:f>
              <c:strCache>
                <c:ptCount val="1"/>
                <c:pt idx="0">
                  <c:v>1st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Strength Cource'!$A$2:$A$7</c:f>
              <c:strCache>
                <c:ptCount val="6"/>
                <c:pt idx="0">
                  <c:v>BA (H)</c:v>
                </c:pt>
                <c:pt idx="1">
                  <c:v>Computer Sci. &amp; Pol. Sc.</c:v>
                </c:pt>
                <c:pt idx="2">
                  <c:v>Eco &amp; Pol Sci.</c:v>
                </c:pt>
                <c:pt idx="3">
                  <c:v>History &amp; Pol. Sci.</c:v>
                </c:pt>
                <c:pt idx="4">
                  <c:v>HDFC &amp; Pol. Sci.</c:v>
                </c:pt>
                <c:pt idx="5">
                  <c:v>Music &amp; Pol. Sci.</c:v>
                </c:pt>
              </c:strCache>
            </c:strRef>
          </c:cat>
          <c:val>
            <c:numRef>
              <c:f>'Student Strength Cource'!$B$2:$B$7</c:f>
              <c:numCache>
                <c:formatCode>General</c:formatCode>
                <c:ptCount val="6"/>
                <c:pt idx="0">
                  <c:v>75</c:v>
                </c:pt>
                <c:pt idx="1">
                  <c:v>20</c:v>
                </c:pt>
                <c:pt idx="2">
                  <c:v>18</c:v>
                </c:pt>
                <c:pt idx="3">
                  <c:v>26</c:v>
                </c:pt>
                <c:pt idx="4">
                  <c:v>24</c:v>
                </c:pt>
                <c:pt idx="5">
                  <c:v>10</c:v>
                </c:pt>
              </c:numCache>
            </c:numRef>
          </c:val>
          <c:extLst>
            <c:ext xmlns:c16="http://schemas.microsoft.com/office/drawing/2014/chart" uri="{C3380CC4-5D6E-409C-BE32-E72D297353CC}">
              <c16:uniqueId val="{00000000-FB6F-4C22-AFF7-66CE8A6DC0EC}"/>
            </c:ext>
          </c:extLst>
        </c:ser>
        <c:ser>
          <c:idx val="1"/>
          <c:order val="1"/>
          <c:tx>
            <c:strRef>
              <c:f>'Student Strength Cource'!$C$1</c:f>
              <c:strCache>
                <c:ptCount val="1"/>
                <c:pt idx="0">
                  <c:v>2nd Year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Strength Cource'!$A$2:$A$7</c:f>
              <c:strCache>
                <c:ptCount val="6"/>
                <c:pt idx="0">
                  <c:v>BA (H)</c:v>
                </c:pt>
                <c:pt idx="1">
                  <c:v>Computer Sci. &amp; Pol. Sc.</c:v>
                </c:pt>
                <c:pt idx="2">
                  <c:v>Eco &amp; Pol Sci.</c:v>
                </c:pt>
                <c:pt idx="3">
                  <c:v>History &amp; Pol. Sci.</c:v>
                </c:pt>
                <c:pt idx="4">
                  <c:v>HDFC &amp; Pol. Sci.</c:v>
                </c:pt>
                <c:pt idx="5">
                  <c:v>Music &amp; Pol. Sci.</c:v>
                </c:pt>
              </c:strCache>
            </c:strRef>
          </c:cat>
          <c:val>
            <c:numRef>
              <c:f>'Student Strength Cource'!$C$2:$C$7</c:f>
              <c:numCache>
                <c:formatCode>General</c:formatCode>
                <c:ptCount val="6"/>
                <c:pt idx="0">
                  <c:v>74</c:v>
                </c:pt>
                <c:pt idx="1">
                  <c:v>18</c:v>
                </c:pt>
                <c:pt idx="2">
                  <c:v>22</c:v>
                </c:pt>
                <c:pt idx="3">
                  <c:v>24</c:v>
                </c:pt>
                <c:pt idx="4">
                  <c:v>24</c:v>
                </c:pt>
                <c:pt idx="5">
                  <c:v>12</c:v>
                </c:pt>
              </c:numCache>
            </c:numRef>
          </c:val>
          <c:extLst>
            <c:ext xmlns:c16="http://schemas.microsoft.com/office/drawing/2014/chart" uri="{C3380CC4-5D6E-409C-BE32-E72D297353CC}">
              <c16:uniqueId val="{00000001-FB6F-4C22-AFF7-66CE8A6DC0EC}"/>
            </c:ext>
          </c:extLst>
        </c:ser>
        <c:ser>
          <c:idx val="2"/>
          <c:order val="2"/>
          <c:tx>
            <c:strRef>
              <c:f>'Student Strength Cource'!$D$1</c:f>
              <c:strCache>
                <c:ptCount val="1"/>
                <c:pt idx="0">
                  <c:v>3rd Year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Strength Cource'!$A$2:$A$7</c:f>
              <c:strCache>
                <c:ptCount val="6"/>
                <c:pt idx="0">
                  <c:v>BA (H)</c:v>
                </c:pt>
                <c:pt idx="1">
                  <c:v>Computer Sci. &amp; Pol. Sc.</c:v>
                </c:pt>
                <c:pt idx="2">
                  <c:v>Eco &amp; Pol Sci.</c:v>
                </c:pt>
                <c:pt idx="3">
                  <c:v>History &amp; Pol. Sci.</c:v>
                </c:pt>
                <c:pt idx="4">
                  <c:v>HDFC &amp; Pol. Sci.</c:v>
                </c:pt>
                <c:pt idx="5">
                  <c:v>Music &amp; Pol. Sci.</c:v>
                </c:pt>
              </c:strCache>
            </c:strRef>
          </c:cat>
          <c:val>
            <c:numRef>
              <c:f>'Student Strength Cource'!$D$2:$D$7</c:f>
              <c:numCache>
                <c:formatCode>General</c:formatCode>
                <c:ptCount val="6"/>
                <c:pt idx="0">
                  <c:v>69</c:v>
                </c:pt>
                <c:pt idx="1">
                  <c:v>11</c:v>
                </c:pt>
                <c:pt idx="2">
                  <c:v>27</c:v>
                </c:pt>
                <c:pt idx="3">
                  <c:v>29</c:v>
                </c:pt>
                <c:pt idx="4">
                  <c:v>26</c:v>
                </c:pt>
                <c:pt idx="5">
                  <c:v>11</c:v>
                </c:pt>
              </c:numCache>
            </c:numRef>
          </c:val>
          <c:extLst>
            <c:ext xmlns:c16="http://schemas.microsoft.com/office/drawing/2014/chart" uri="{C3380CC4-5D6E-409C-BE32-E72D297353CC}">
              <c16:uniqueId val="{00000002-FB6F-4C22-AFF7-66CE8A6DC0EC}"/>
            </c:ext>
          </c:extLst>
        </c:ser>
        <c:dLbls>
          <c:dLblPos val="inEnd"/>
          <c:showLegendKey val="0"/>
          <c:showVal val="1"/>
          <c:showCatName val="0"/>
          <c:showSerName val="0"/>
          <c:showPercent val="0"/>
          <c:showBubbleSize val="0"/>
        </c:dLbls>
        <c:gapWidth val="219"/>
        <c:overlap val="-27"/>
        <c:axId val="1500293568"/>
        <c:axId val="1500297888"/>
      </c:barChart>
      <c:catAx>
        <c:axId val="150029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500297888"/>
        <c:crosses val="autoZero"/>
        <c:auto val="1"/>
        <c:lblAlgn val="ctr"/>
        <c:lblOffset val="100"/>
        <c:noMultiLvlLbl val="0"/>
      </c:catAx>
      <c:valAx>
        <c:axId val="150029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50029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'Student Progression'!$A$2:$A$6</cx:f>
        <cx:lvl ptCount="5">
          <cx:pt idx="0">CUET</cx:pt>
          <cx:pt idx="1">UPSC</cx:pt>
          <cx:pt idx="2">SSC</cx:pt>
          <cx:pt idx="3">NTPC</cx:pt>
          <cx:pt idx="4">Other</cx:pt>
        </cx:lvl>
      </cx:strDim>
      <cx:numDim type="size">
        <cx:f>'Student Progression'!$B$2:$B$6</cx:f>
        <cx:lvl ptCount="5" formatCode="General">
          <cx:pt idx="0">30</cx:pt>
          <cx:pt idx="1">2</cx:pt>
          <cx:pt idx="2">3</cx:pt>
          <cx:pt idx="3">3</cx:pt>
          <cx:pt idx="4">18</cx:pt>
        </cx:lvl>
      </cx:numDim>
    </cx:data>
  </cx:chartData>
  <cx:chart>
    <cx:title pos="t" align="ctr" overlay="0">
      <cx:tx>
        <cx:rich>
          <a:bodyPr spcFirstLastPara="1" vertOverflow="ellipsis" horzOverflow="overflow" wrap="square" lIns="0" tIns="0" rIns="0" bIns="0" anchor="ctr" anchorCtr="1"/>
          <a:lstStyle/>
          <a:p>
            <a:pPr algn="ctr" rtl="0">
              <a:defRPr/>
            </a:pPr>
            <a:r>
              <a:rPr lang="en-US" sz="2200" b="1" i="0" u="none" strike="noStrike" baseline="0" dirty="0">
                <a:solidFill>
                  <a:prstClr val="black">
                    <a:lumMod val="75000"/>
                    <a:lumOff val="25000"/>
                  </a:prstClr>
                </a:solidFill>
                <a:latin typeface="Times New Roman" panose="02020603050405020304" pitchFamily="18" charset="0"/>
                <a:cs typeface="Times New Roman" panose="02020603050405020304" pitchFamily="18" charset="0"/>
              </a:rPr>
              <a:t>6</a:t>
            </a:r>
            <a:r>
              <a:rPr lang="en-US" sz="2200" b="1" i="0" u="none" strike="noStrike" baseline="30000" dirty="0">
                <a:solidFill>
                  <a:prstClr val="black">
                    <a:lumMod val="75000"/>
                    <a:lumOff val="25000"/>
                  </a:prstClr>
                </a:solidFill>
                <a:latin typeface="Times New Roman" panose="02020603050405020304" pitchFamily="18" charset="0"/>
                <a:cs typeface="Times New Roman" panose="02020603050405020304" pitchFamily="18" charset="0"/>
              </a:rPr>
              <a:t>th</a:t>
            </a:r>
            <a:r>
              <a:rPr lang="en-US" sz="2200" b="1" i="0" u="none" strike="noStrike" baseline="0" dirty="0">
                <a:solidFill>
                  <a:prstClr val="black">
                    <a:lumMod val="75000"/>
                    <a:lumOff val="25000"/>
                  </a:prstClr>
                </a:solidFill>
                <a:latin typeface="Times New Roman" panose="02020603050405020304" pitchFamily="18" charset="0"/>
                <a:cs typeface="Times New Roman" panose="02020603050405020304" pitchFamily="18" charset="0"/>
              </a:rPr>
              <a:t>  Semester Students are appearing for ..</a:t>
            </a:r>
          </a:p>
          <a:p>
            <a:pPr algn="ctr" rtl="0">
              <a:defRPr/>
            </a:pPr>
            <a:endParaRPr lang="en-US" sz="2200" b="1" i="0" u="none" strike="noStrike" baseline="0" dirty="0">
              <a:solidFill>
                <a:prstClr val="black">
                  <a:lumMod val="75000"/>
                  <a:lumOff val="25000"/>
                </a:prstClr>
              </a:solidFill>
              <a:latin typeface="Calibri" panose="020F0502020204030204"/>
            </a:endParaRPr>
          </a:p>
        </cx:rich>
      </cx:tx>
    </cx:title>
    <cx:plotArea>
      <cx:plotAreaRegion>
        <cx:series layoutId="sunburst" uniqueId="{8973B31A-FB7E-420C-AC2A-7495AE6E9ACA}">
          <cx:tx>
            <cx:txData>
              <cx:f>'Student Progression'!$B$1</cx:f>
              <cx:v>No. of Students</cx:v>
            </cx:txData>
          </cx:tx>
          <cx:dataLabels pos="ctr">
            <cx:visibility seriesName="0" categoryName="1" value="0"/>
          </cx:dataLabels>
          <cx:dataId val="0"/>
        </cx:series>
      </cx:plotAreaRegion>
    </cx:plotArea>
    <cx:legend pos="r" align="ctr" overlay="0"/>
  </cx:chart>
  <cx:spPr>
    <a:solidFill>
      <a:schemeClr val="lt1"/>
    </a:solidFill>
    <a:ln w="12700" cap="flat" cmpd="sng" algn="ctr">
      <a:solidFill>
        <a:schemeClr val="accent1"/>
      </a:solidFill>
      <a:prstDash val="solid"/>
      <a:miter lim="800000"/>
    </a:ln>
    <a:effectLst/>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83">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a:solidFill>
          <a:schemeClr val="lt1"/>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F4D0C-9EEB-4F62-A520-00A235AADEF0}" type="datetimeFigureOut">
              <a:rPr lang="en-IN" smtClean="0"/>
              <a:t>09/05/25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D9BE8-01DB-45D1-BBCA-9C7BCB9E1D25}" type="slidenum">
              <a:rPr lang="en-IN" smtClean="0"/>
              <a:t>‹#›</a:t>
            </a:fld>
            <a:endParaRPr lang="en-IN"/>
          </a:p>
        </p:txBody>
      </p:sp>
    </p:spTree>
    <p:extLst>
      <p:ext uri="{BB962C8B-B14F-4D97-AF65-F5344CB8AC3E}">
        <p14:creationId xmlns:p14="http://schemas.microsoft.com/office/powerpoint/2010/main" val="110966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F5D9BE8-01DB-45D1-BBCA-9C7BCB9E1D25}" type="slidenum">
              <a:rPr lang="en-IN" smtClean="0"/>
              <a:t>5</a:t>
            </a:fld>
            <a:endParaRPr lang="en-IN"/>
          </a:p>
        </p:txBody>
      </p:sp>
    </p:spTree>
    <p:extLst>
      <p:ext uri="{BB962C8B-B14F-4D97-AF65-F5344CB8AC3E}">
        <p14:creationId xmlns:p14="http://schemas.microsoft.com/office/powerpoint/2010/main" val="88032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F5D9BE8-01DB-45D1-BBCA-9C7BCB9E1D25}" type="slidenum">
              <a:rPr lang="en-IN" smtClean="0"/>
              <a:t>11</a:t>
            </a:fld>
            <a:endParaRPr lang="en-IN"/>
          </a:p>
        </p:txBody>
      </p:sp>
    </p:spTree>
    <p:extLst>
      <p:ext uri="{BB962C8B-B14F-4D97-AF65-F5344CB8AC3E}">
        <p14:creationId xmlns:p14="http://schemas.microsoft.com/office/powerpoint/2010/main" val="415115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F5D9BE8-01DB-45D1-BBCA-9C7BCB9E1D25}" type="slidenum">
              <a:rPr lang="en-IN" smtClean="0"/>
              <a:t>13</a:t>
            </a:fld>
            <a:endParaRPr lang="en-IN"/>
          </a:p>
        </p:txBody>
      </p:sp>
    </p:spTree>
    <p:extLst>
      <p:ext uri="{BB962C8B-B14F-4D97-AF65-F5344CB8AC3E}">
        <p14:creationId xmlns:p14="http://schemas.microsoft.com/office/powerpoint/2010/main" val="210205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12BA-573C-4B4B-9183-1CBFEB3B8A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AA6CE7-9E14-7F99-82ED-277454111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C8BCA1F-7E39-0FFD-65F5-CCC3F11DA972}"/>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5" name="Footer Placeholder 4">
            <a:extLst>
              <a:ext uri="{FF2B5EF4-FFF2-40B4-BE49-F238E27FC236}">
                <a16:creationId xmlns:a16="http://schemas.microsoft.com/office/drawing/2014/main" id="{8F3E4276-695F-B1C3-EF02-848F9C40F5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02FB59-FB0B-3D73-92A0-CEE005930E5D}"/>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10648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0D30-0BAA-F207-C71A-EBE1A75FE14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F7FB02F-3A20-6251-0376-5BB1603F6D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C63CB5-363E-2448-BC47-50FE87DC1E07}"/>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5" name="Footer Placeholder 4">
            <a:extLst>
              <a:ext uri="{FF2B5EF4-FFF2-40B4-BE49-F238E27FC236}">
                <a16:creationId xmlns:a16="http://schemas.microsoft.com/office/drawing/2014/main" id="{C09CCA0E-2947-781A-54BD-2695A03B35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813BA4-EA98-8B00-4397-2CDB65243D0B}"/>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41979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F95FE-CED1-7571-8D70-3DAA456690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A109722-6323-6FA7-EDF3-250A1702B7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D80316-FDAE-F7B1-B9E6-1FBCDA944E9B}"/>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5" name="Footer Placeholder 4">
            <a:extLst>
              <a:ext uri="{FF2B5EF4-FFF2-40B4-BE49-F238E27FC236}">
                <a16:creationId xmlns:a16="http://schemas.microsoft.com/office/drawing/2014/main" id="{DB36131A-29F1-5CB2-050B-BE977835AB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23BA63-B10B-D039-DCE8-0CB8EE88116E}"/>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247046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78E6-A305-26D0-A192-8A5098DDD85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6D8CFAA-56A9-2795-286A-258826C685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A549A1-2A90-830F-B7F9-73BF9AF5689E}"/>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5" name="Footer Placeholder 4">
            <a:extLst>
              <a:ext uri="{FF2B5EF4-FFF2-40B4-BE49-F238E27FC236}">
                <a16:creationId xmlns:a16="http://schemas.microsoft.com/office/drawing/2014/main" id="{93BD4925-C731-DCB5-3F32-0DDB9F7EAE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4EA067-402F-4A49-323A-1F79EBCA72EE}"/>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3103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EFE0-8407-92AF-401D-245CD218C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EC9CFF3-FEA5-DDE6-EF63-8A361AEC6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A732F4-C033-158C-ACE9-66664BA5B55E}"/>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5" name="Footer Placeholder 4">
            <a:extLst>
              <a:ext uri="{FF2B5EF4-FFF2-40B4-BE49-F238E27FC236}">
                <a16:creationId xmlns:a16="http://schemas.microsoft.com/office/drawing/2014/main" id="{23C1ABAB-F73F-4AFB-1211-440E99826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DBC15B-4A21-FE62-9FBD-06BDB09BA55F}"/>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158838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2D85-B89E-D64E-28D6-A3AADFA78F9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B261D3F-4C62-C65A-5DFC-B7201A499B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FEE34B9-813B-B8A5-E3F3-11EC258D5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38CBBD3-BE13-E336-7DFF-CD9BDE4DA9B1}"/>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6" name="Footer Placeholder 5">
            <a:extLst>
              <a:ext uri="{FF2B5EF4-FFF2-40B4-BE49-F238E27FC236}">
                <a16:creationId xmlns:a16="http://schemas.microsoft.com/office/drawing/2014/main" id="{6D2FA035-52E1-E12D-8E5A-1970D98E60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58909F8-8940-6C21-9274-F0F85FFDAA3E}"/>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196524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5A08-5955-7082-628A-7735F9C94E3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F5375C-C19A-213F-D6AA-47F36DF29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F3202-C6FB-CA9A-E020-960E22841D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C5158E7-8D83-8E03-DC82-A74113C17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52CB03-A1F5-521C-DEE3-0A8F35A580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A98E86-797A-6CF9-9E50-5E5883E4C29C}"/>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8" name="Footer Placeholder 7">
            <a:extLst>
              <a:ext uri="{FF2B5EF4-FFF2-40B4-BE49-F238E27FC236}">
                <a16:creationId xmlns:a16="http://schemas.microsoft.com/office/drawing/2014/main" id="{7D760F38-A176-C5EC-E97B-F778EC5C6A8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8F70C42-6AC3-C824-A7DD-6753F892783C}"/>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305117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34DF-EB8A-F1AC-2E56-A1B57DCF063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B2BAAA0-6956-340F-5DA9-1F268891ED5A}"/>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4" name="Footer Placeholder 3">
            <a:extLst>
              <a:ext uri="{FF2B5EF4-FFF2-40B4-BE49-F238E27FC236}">
                <a16:creationId xmlns:a16="http://schemas.microsoft.com/office/drawing/2014/main" id="{5CC59512-E8F4-381A-FA96-8C0AEDD448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89349F-42E1-438F-2A0D-CCF0941388D4}"/>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367049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B0593-2A32-3803-0BFB-B0BAE33ECDC0}"/>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3" name="Footer Placeholder 2">
            <a:extLst>
              <a:ext uri="{FF2B5EF4-FFF2-40B4-BE49-F238E27FC236}">
                <a16:creationId xmlns:a16="http://schemas.microsoft.com/office/drawing/2014/main" id="{03B0448A-447F-6F90-893A-C0087ECD0E7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30F6D07-E9F0-BC08-9898-B44628E6A363}"/>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15044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9CAE-130F-EA7F-BF49-662062279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F148356-69B0-36BB-E712-3ABF20151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B882189-ED86-FFF4-702A-B90D5B0EB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864D6-CF64-38E3-95DD-093F3BFC4AD0}"/>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6" name="Footer Placeholder 5">
            <a:extLst>
              <a:ext uri="{FF2B5EF4-FFF2-40B4-BE49-F238E27FC236}">
                <a16:creationId xmlns:a16="http://schemas.microsoft.com/office/drawing/2014/main" id="{79B45093-6FC3-A213-B69A-B36CC8BDAC3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698664-F7CB-1199-A3F4-939F149BB884}"/>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165539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3906-F6B6-AD52-DB5A-09FB6CBD6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9E8DC04-3B34-EADD-F650-A936BB1EE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24CD6A8-7536-227F-550C-0DC29EBA9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E9F41-D00D-4183-2B81-C7A40E929C3E}"/>
              </a:ext>
            </a:extLst>
          </p:cNvPr>
          <p:cNvSpPr>
            <a:spLocks noGrp="1"/>
          </p:cNvSpPr>
          <p:nvPr>
            <p:ph type="dt" sz="half" idx="10"/>
          </p:nvPr>
        </p:nvSpPr>
        <p:spPr/>
        <p:txBody>
          <a:bodyPr/>
          <a:lstStyle/>
          <a:p>
            <a:fld id="{EA83106F-BC45-4F41-AF14-90327E6E7AFF}" type="datetimeFigureOut">
              <a:rPr lang="en-IN" smtClean="0"/>
              <a:t>09/05/25</a:t>
            </a:fld>
            <a:endParaRPr lang="en-IN"/>
          </a:p>
        </p:txBody>
      </p:sp>
      <p:sp>
        <p:nvSpPr>
          <p:cNvPr id="6" name="Footer Placeholder 5">
            <a:extLst>
              <a:ext uri="{FF2B5EF4-FFF2-40B4-BE49-F238E27FC236}">
                <a16:creationId xmlns:a16="http://schemas.microsoft.com/office/drawing/2014/main" id="{1B87A9DB-833D-340B-AB64-AC3697631E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443F6C-BE2F-06C1-473B-833D2A7C9B56}"/>
              </a:ext>
            </a:extLst>
          </p:cNvPr>
          <p:cNvSpPr>
            <a:spLocks noGrp="1"/>
          </p:cNvSpPr>
          <p:nvPr>
            <p:ph type="sldNum" sz="quarter" idx="12"/>
          </p:nvPr>
        </p:nvSpPr>
        <p:spPr/>
        <p:txBody>
          <a:bodyPr/>
          <a:lstStyle/>
          <a:p>
            <a:fld id="{3D360DCC-E5E5-496C-9A52-97FADC9B92EF}" type="slidenum">
              <a:rPr lang="en-IN" smtClean="0"/>
              <a:t>‹#›</a:t>
            </a:fld>
            <a:endParaRPr lang="en-IN"/>
          </a:p>
        </p:txBody>
      </p:sp>
    </p:spTree>
    <p:extLst>
      <p:ext uri="{BB962C8B-B14F-4D97-AF65-F5344CB8AC3E}">
        <p14:creationId xmlns:p14="http://schemas.microsoft.com/office/powerpoint/2010/main" val="216735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E1BA6-4CB1-4B33-D6C7-CE4F79298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7F396B-8492-6752-DC3A-219ED3D3F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69DE09-D44E-16FF-BEC6-CF3A33BEF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3106F-BC45-4F41-AF14-90327E6E7AFF}" type="datetimeFigureOut">
              <a:rPr lang="en-IN" smtClean="0"/>
              <a:t>09/05/25</a:t>
            </a:fld>
            <a:endParaRPr lang="en-IN"/>
          </a:p>
        </p:txBody>
      </p:sp>
      <p:sp>
        <p:nvSpPr>
          <p:cNvPr id="5" name="Footer Placeholder 4">
            <a:extLst>
              <a:ext uri="{FF2B5EF4-FFF2-40B4-BE49-F238E27FC236}">
                <a16:creationId xmlns:a16="http://schemas.microsoft.com/office/drawing/2014/main" id="{7A875F60-2416-E2E1-029B-100BCAAA6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407F97F-9B99-9FF9-7330-684388086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60DCC-E5E5-496C-9A52-97FADC9B92EF}" type="slidenum">
              <a:rPr lang="en-IN" smtClean="0"/>
              <a:t>‹#›</a:t>
            </a:fld>
            <a:endParaRPr lang="en-IN"/>
          </a:p>
        </p:txBody>
      </p:sp>
    </p:spTree>
    <p:extLst>
      <p:ext uri="{BB962C8B-B14F-4D97-AF65-F5344CB8AC3E}">
        <p14:creationId xmlns:p14="http://schemas.microsoft.com/office/powerpoint/2010/main" val="32663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forms/d/1E5zs8Xo2Iamzg5aNZkevxrRb50527yybGxCXvBvCYnE/edit#responses"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14/relationships/chartEx" Target="../charts/chartEx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hyperlink" Target="https://pacificaffairs.ubc.ca/book-reviews/india-in-the-indo-pacific-understanding-indias-security-orientation-towards-southeast-and-east-asia-by-aditi-malhotra/"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doi.org/10.4324/9781003570745"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5000"/>
            <a:lum/>
          </a:blip>
          <a:srcRect/>
          <a:stretch>
            <a:fillRect t="-148000" b="-14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DDCDA3-621E-759B-5B9E-CAF8417B993B}"/>
              </a:ext>
            </a:extLst>
          </p:cNvPr>
          <p:cNvSpPr/>
          <p:nvPr/>
        </p:nvSpPr>
        <p:spPr>
          <a:xfrm>
            <a:off x="1762179" y="2793715"/>
            <a:ext cx="913064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Department of Political Science </a:t>
            </a:r>
          </a:p>
        </p:txBody>
      </p:sp>
      <p:pic>
        <p:nvPicPr>
          <p:cNvPr id="6" name="Picture 5">
            <a:extLst>
              <a:ext uri="{FF2B5EF4-FFF2-40B4-BE49-F238E27FC236}">
                <a16:creationId xmlns:a16="http://schemas.microsoft.com/office/drawing/2014/main" id="{845F9C33-351E-6E29-C820-E84FFFE8D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142" y="455663"/>
            <a:ext cx="3240072" cy="2233653"/>
          </a:xfrm>
          <a:prstGeom prst="rect">
            <a:avLst/>
          </a:prstGeom>
        </p:spPr>
      </p:pic>
      <p:sp>
        <p:nvSpPr>
          <p:cNvPr id="7" name="Rectangle 6">
            <a:extLst>
              <a:ext uri="{FF2B5EF4-FFF2-40B4-BE49-F238E27FC236}">
                <a16:creationId xmlns:a16="http://schemas.microsoft.com/office/drawing/2014/main" id="{E606B3A7-67A5-15DB-EC44-03E565796C5A}"/>
              </a:ext>
            </a:extLst>
          </p:cNvPr>
          <p:cNvSpPr/>
          <p:nvPr/>
        </p:nvSpPr>
        <p:spPr>
          <a:xfrm>
            <a:off x="3744103" y="3895239"/>
            <a:ext cx="5166800"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AUDIT REPORT</a:t>
            </a:r>
          </a:p>
          <a:p>
            <a:pPr algn="ctr"/>
            <a:r>
              <a:rPr lang="en-U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2023-24/ 2024-25</a:t>
            </a:r>
            <a:endPar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E15105F-36E1-D4A0-34AD-CBF0682EE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508" y="455663"/>
            <a:ext cx="2344921" cy="2293140"/>
          </a:xfrm>
          <a:prstGeom prst="rect">
            <a:avLst/>
          </a:prstGeom>
        </p:spPr>
      </p:pic>
      <p:sp>
        <p:nvSpPr>
          <p:cNvPr id="2" name="Rectangle 1">
            <a:extLst>
              <a:ext uri="{FF2B5EF4-FFF2-40B4-BE49-F238E27FC236}">
                <a16:creationId xmlns:a16="http://schemas.microsoft.com/office/drawing/2014/main" id="{8DC52CA4-86E9-68A7-1F47-754A52A793FD}"/>
              </a:ext>
            </a:extLst>
          </p:cNvPr>
          <p:cNvSpPr/>
          <p:nvPr/>
        </p:nvSpPr>
        <p:spPr>
          <a:xfrm>
            <a:off x="4639377" y="814892"/>
            <a:ext cx="3376244" cy="1077218"/>
          </a:xfrm>
          <a:prstGeom prst="rect">
            <a:avLst/>
          </a:prstGeom>
          <a:noFill/>
        </p:spPr>
        <p:txBody>
          <a:bodyPr wrap="none" lIns="91440" tIns="45720" rIns="91440" bIns="45720">
            <a:spAutoFit/>
          </a:bodyPr>
          <a:lstStyle/>
          <a:p>
            <a:pPr algn="ctr"/>
            <a:r>
              <a:rPr lang="en-US" sz="3200" b="0" u="sng" cap="none" spc="0" dirty="0">
                <a:ln w="0"/>
                <a:solidFill>
                  <a:schemeClr val="tx1"/>
                </a:solidFill>
                <a:latin typeface="Times New Roman" panose="02020603050405020304" pitchFamily="18" charset="0"/>
                <a:cs typeface="Times New Roman" panose="02020603050405020304" pitchFamily="18" charset="0"/>
              </a:rPr>
              <a:t>Bharati College</a:t>
            </a:r>
          </a:p>
          <a:p>
            <a:pPr algn="ctr"/>
            <a:r>
              <a:rPr lang="en-US" sz="3200" u="sng" dirty="0">
                <a:ln w="0"/>
                <a:latin typeface="Times New Roman" panose="02020603050405020304" pitchFamily="18" charset="0"/>
                <a:cs typeface="Times New Roman" panose="02020603050405020304" pitchFamily="18" charset="0"/>
              </a:rPr>
              <a:t>University of Delhi</a:t>
            </a:r>
            <a:endParaRPr lang="en-US" sz="3200" b="0" u="sng" cap="none" spc="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45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1DCE41-7C7F-86F0-B9D1-94765A75E754}"/>
              </a:ext>
            </a:extLst>
          </p:cNvPr>
          <p:cNvSpPr txBox="1"/>
          <p:nvPr/>
        </p:nvSpPr>
        <p:spPr>
          <a:xfrm>
            <a:off x="5971310" y="1325563"/>
            <a:ext cx="5836196" cy="523220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sz="1400" b="1" i="0" dirty="0">
                <a:solidFill>
                  <a:srgbClr val="202124"/>
                </a:solidFill>
                <a:effectLst/>
                <a:latin typeface="Times New Roman" panose="02020603050405020304" pitchFamily="18" charset="0"/>
                <a:cs typeface="Times New Roman" panose="02020603050405020304" pitchFamily="18" charset="0"/>
              </a:rPr>
              <a:t>Mr. Akshat Pushpam</a:t>
            </a:r>
          </a:p>
          <a:p>
            <a:pPr marL="228600" indent="-228600" algn="just">
              <a:buFont typeface="+mj-lt"/>
              <a:buAutoNum type="arabicPeriod"/>
            </a:pPr>
            <a:endParaRPr lang="en-IN" sz="1000" dirty="0">
              <a:solidFill>
                <a:srgbClr val="202124"/>
              </a:solidFill>
              <a:latin typeface="Times New Roman" panose="02020603050405020304" pitchFamily="18" charset="0"/>
              <a:cs typeface="Times New Roman" panose="02020603050405020304" pitchFamily="18" charset="0"/>
            </a:endParaRPr>
          </a:p>
          <a:p>
            <a:pPr marL="228600" indent="-228600" algn="just">
              <a:buFont typeface="+mj-lt"/>
              <a:buAutoNum type="arabicPeriod"/>
            </a:pPr>
            <a:r>
              <a:rPr lang="en-IN" sz="1000" dirty="0">
                <a:solidFill>
                  <a:srgbClr val="202124"/>
                </a:solidFill>
                <a:latin typeface="Times New Roman" panose="02020603050405020304" pitchFamily="18" charset="0"/>
                <a:cs typeface="Times New Roman" panose="02020603050405020304" pitchFamily="18" charset="0"/>
              </a:rPr>
              <a:t>A</a:t>
            </a:r>
            <a:r>
              <a:rPr lang="en-IN" sz="1000" b="0" i="0" dirty="0">
                <a:solidFill>
                  <a:srgbClr val="202124"/>
                </a:solidFill>
                <a:effectLst/>
                <a:latin typeface="Times New Roman" panose="02020603050405020304" pitchFamily="18" charset="0"/>
                <a:cs typeface="Times New Roman" panose="02020603050405020304" pitchFamily="18" charset="0"/>
              </a:rPr>
              <a:t> research article  "</a:t>
            </a:r>
            <a:r>
              <a:rPr lang="hi-IN" sz="1000" b="0" i="0" dirty="0">
                <a:solidFill>
                  <a:srgbClr val="202124"/>
                </a:solidFill>
                <a:effectLst/>
                <a:latin typeface="Times New Roman" panose="02020603050405020304" pitchFamily="18" charset="0"/>
                <a:cs typeface="Times New Roman" panose="02020603050405020304" pitchFamily="18" charset="0"/>
              </a:rPr>
              <a:t>भारत में गोपनीयता की अवधारणा का विकास :  साइबर युग के विशेष सन्दर्भ में" </a:t>
            </a:r>
            <a:r>
              <a:rPr lang="en-IN" sz="1000" b="0" i="0" dirty="0">
                <a:solidFill>
                  <a:srgbClr val="202124"/>
                </a:solidFill>
                <a:effectLst/>
                <a:latin typeface="Times New Roman" panose="02020603050405020304" pitchFamily="18" charset="0"/>
                <a:cs typeface="Times New Roman" panose="02020603050405020304" pitchFamily="18" charset="0"/>
              </a:rPr>
              <a:t>in UGC Care list Journal </a:t>
            </a:r>
            <a:r>
              <a:rPr lang="en-IN" sz="1000" b="0" i="0" dirty="0" err="1">
                <a:solidFill>
                  <a:srgbClr val="202124"/>
                </a:solidFill>
                <a:effectLst/>
                <a:latin typeface="Times New Roman" panose="02020603050405020304" pitchFamily="18" charset="0"/>
                <a:cs typeface="Times New Roman" panose="02020603050405020304" pitchFamily="18" charset="0"/>
              </a:rPr>
              <a:t>Lokprashasan</a:t>
            </a:r>
            <a:r>
              <a:rPr lang="en-IN" sz="1000" b="0" i="0" dirty="0">
                <a:solidFill>
                  <a:srgbClr val="202124"/>
                </a:solidFill>
                <a:effectLst/>
                <a:latin typeface="Times New Roman" panose="02020603050405020304" pitchFamily="18" charset="0"/>
                <a:cs typeface="Times New Roman" panose="02020603050405020304" pitchFamily="18" charset="0"/>
              </a:rPr>
              <a:t> DOI: https://doi.org/10.32381/LP.2024.16.03.11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A paper entitled “Nature and Trends of Crime Against Dalits: A Study of NCRB Report” was published in the Scopus-indexed journal Economic and Political Weekly. https://www.epw.in/journal/2024/40/special-articles/natureand-trends-crime-against-dalits.html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Jatin, &amp; Pushpam, A. (2025). Reservation Policy in India: State, Social Justice, and Affirmative Action: Narender Kumar &amp; Sudhir Kumar Suthar. Orient Black Swan, Hyderabad, 2024. pp 144. Pb. ₹680. ISBN: 978-93-5442645-2. Asian Affairs, 1–3. https://doi.org/10.1080/03068374.2025.2464147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A paper entitled “</a:t>
            </a:r>
            <a:r>
              <a:rPr lang="hi-IN" sz="1000" b="0" i="0" dirty="0">
                <a:solidFill>
                  <a:srgbClr val="202124"/>
                </a:solidFill>
                <a:effectLst/>
                <a:latin typeface="Times New Roman" panose="02020603050405020304" pitchFamily="18" charset="0"/>
              </a:rPr>
              <a:t>माहवारी सबधीत वजना को कम करन म सरकारी नीतय का योगदान: राज ान क जयपर जल क ामीण का अययन” </a:t>
            </a:r>
            <a:r>
              <a:rPr lang="en-IN" sz="1000" b="0" i="0" dirty="0">
                <a:solidFill>
                  <a:srgbClr val="202124"/>
                </a:solidFill>
                <a:effectLst/>
                <a:latin typeface="Times New Roman" panose="02020603050405020304" pitchFamily="18" charset="0"/>
                <a:cs typeface="Times New Roman" panose="02020603050405020304" pitchFamily="18" charset="0"/>
              </a:rPr>
              <a:t>published in UGC Care listed Journal- </a:t>
            </a:r>
            <a:r>
              <a:rPr lang="hi-IN" sz="1000" b="0" i="0" dirty="0">
                <a:solidFill>
                  <a:srgbClr val="202124"/>
                </a:solidFill>
                <a:effectLst/>
                <a:latin typeface="Times New Roman" panose="02020603050405020304" pitchFamily="18" charset="0"/>
              </a:rPr>
              <a:t>मकल मीमासा </a:t>
            </a:r>
            <a:r>
              <a:rPr lang="en-IN" sz="1000" b="0" i="0" dirty="0">
                <a:solidFill>
                  <a:srgbClr val="202124"/>
                </a:solidFill>
                <a:effectLst/>
                <a:latin typeface="Times New Roman" panose="02020603050405020304" pitchFamily="18" charset="0"/>
                <a:cs typeface="Times New Roman" panose="02020603050405020304" pitchFamily="18" charset="0"/>
              </a:rPr>
              <a:t>volume 16, issue 1. A paper entitled “Surrogacy Regulation in India: Challenges and Perspectives” published in UGC Care listed Journal Juni Khayat (July-December 2023).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A paper entitled “Farmer Movement in India: Continuity and Change” was published in a peer-reviewed Journal Political Science Review (Volume- 63, Issue 1, January 2024).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Pushpam, A., Joshi, V. (2025). Menstrual Health Governance and Resilience in Digital Era: A Study of Rajasthan. In: Singh, S.K. (eds) Intersecting Realities of Health Resilience and Governance in India: Emerging Domestic and Global Perspectives. Palgrave Macmillan, Singapore. https://doi.org/10.1007/978-981-97-9096-8_19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A chapter entitled ‘Indo-Afghan Relations: Tracing Historical Roots from the Buddhist Era’ Published in Book “Emerging Dynamics of India-Afghanistan Relations” edited by Prof. Rajeev Kumar Singh and Prof. </a:t>
            </a:r>
            <a:r>
              <a:rPr lang="en-IN" sz="1000" b="0" i="0" dirty="0" err="1">
                <a:solidFill>
                  <a:srgbClr val="202124"/>
                </a:solidFill>
                <a:effectLst/>
                <a:latin typeface="Times New Roman" panose="02020603050405020304" pitchFamily="18" charset="0"/>
                <a:cs typeface="Times New Roman" panose="02020603050405020304" pitchFamily="18" charset="0"/>
              </a:rPr>
              <a:t>Shantesh</a:t>
            </a:r>
            <a:r>
              <a:rPr lang="en-IN" sz="1000" b="0" i="0" dirty="0">
                <a:solidFill>
                  <a:srgbClr val="202124"/>
                </a:solidFill>
                <a:effectLst/>
                <a:latin typeface="Times New Roman" panose="02020603050405020304" pitchFamily="18" charset="0"/>
                <a:cs typeface="Times New Roman" panose="02020603050405020304" pitchFamily="18" charset="0"/>
              </a:rPr>
              <a:t> Kumar Singh at Springer Nature Palgrave Publications DOI: 10.1007/978-981-97-4707-8_2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A book chapter entitled </a:t>
            </a:r>
            <a:r>
              <a:rPr lang="hi-IN" sz="1000" b="0" i="0" dirty="0">
                <a:solidFill>
                  <a:srgbClr val="202124"/>
                </a:solidFill>
                <a:effectLst/>
                <a:latin typeface="Times New Roman" panose="02020603050405020304" pitchFamily="18" charset="0"/>
              </a:rPr>
              <a:t>राजनीतक दल और भारतीय सघवाद </a:t>
            </a:r>
            <a:r>
              <a:rPr lang="en-IN" sz="1000" b="0" i="0" dirty="0">
                <a:solidFill>
                  <a:srgbClr val="202124"/>
                </a:solidFill>
                <a:effectLst/>
                <a:latin typeface="Times New Roman" panose="02020603050405020304" pitchFamily="18" charset="0"/>
                <a:cs typeface="Times New Roman" panose="02020603050405020304" pitchFamily="18" charset="0"/>
              </a:rPr>
              <a:t>published in a edited book </a:t>
            </a:r>
            <a:r>
              <a:rPr lang="hi-IN" sz="1000" b="0" i="0" dirty="0">
                <a:solidFill>
                  <a:srgbClr val="202124"/>
                </a:solidFill>
                <a:effectLst/>
                <a:latin typeface="Times New Roman" panose="02020603050405020304" pitchFamily="18" charset="0"/>
              </a:rPr>
              <a:t>समकालीन भारतीय सघवाद: चनौतया अवसर एव स ावनाय </a:t>
            </a:r>
            <a:r>
              <a:rPr lang="en-IN" sz="1000" b="0" i="0" dirty="0">
                <a:solidFill>
                  <a:srgbClr val="202124"/>
                </a:solidFill>
                <a:effectLst/>
                <a:latin typeface="Times New Roman" panose="02020603050405020304" pitchFamily="18" charset="0"/>
                <a:cs typeface="Times New Roman" panose="02020603050405020304" pitchFamily="18" charset="0"/>
              </a:rPr>
              <a:t>published by Rawat Publication. New Delhi. ISBN – 9788131614204 </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A chapter entitled ‘‘Analysing Human Rights Through the Lens of Caste: The Legal and Constitutional Evolution of Dalit Rights in India published in the upcoming edited book </a:t>
            </a:r>
            <a:r>
              <a:rPr lang="en-IN" sz="1000" b="0" i="0" dirty="0" err="1">
                <a:solidFill>
                  <a:srgbClr val="202124"/>
                </a:solidFill>
                <a:effectLst/>
                <a:latin typeface="Times New Roman" panose="02020603050405020304" pitchFamily="18" charset="0"/>
                <a:cs typeface="Times New Roman" panose="02020603050405020304" pitchFamily="18" charset="0"/>
              </a:rPr>
              <a:t>Vasudhaiva</a:t>
            </a:r>
            <a:r>
              <a:rPr lang="en-IN" sz="1000" b="0" i="0" dirty="0">
                <a:solidFill>
                  <a:srgbClr val="202124"/>
                </a:solidFill>
                <a:effectLst/>
                <a:latin typeface="Times New Roman" panose="02020603050405020304" pitchFamily="18" charset="0"/>
                <a:cs typeface="Times New Roman" panose="02020603050405020304" pitchFamily="18" charset="0"/>
              </a:rPr>
              <a:t> </a:t>
            </a:r>
            <a:r>
              <a:rPr lang="en-IN" sz="1000" b="0" i="0" dirty="0" err="1">
                <a:solidFill>
                  <a:srgbClr val="202124"/>
                </a:solidFill>
                <a:effectLst/>
                <a:latin typeface="Times New Roman" panose="02020603050405020304" pitchFamily="18" charset="0"/>
                <a:cs typeface="Times New Roman" panose="02020603050405020304" pitchFamily="18" charset="0"/>
              </a:rPr>
              <a:t>Kutumbakam</a:t>
            </a:r>
            <a:r>
              <a:rPr lang="en-IN" sz="1000" b="0" i="0" dirty="0">
                <a:solidFill>
                  <a:srgbClr val="202124"/>
                </a:solidFill>
                <a:effectLst/>
                <a:latin typeface="Times New Roman" panose="02020603050405020304" pitchFamily="18" charset="0"/>
                <a:cs typeface="Times New Roman" panose="02020603050405020304" pitchFamily="18" charset="0"/>
              </a:rPr>
              <a:t> and Human Rights by Prof. </a:t>
            </a:r>
            <a:r>
              <a:rPr lang="en-IN" sz="1000" b="0" i="0" dirty="0" err="1">
                <a:solidFill>
                  <a:srgbClr val="202124"/>
                </a:solidFill>
                <a:effectLst/>
                <a:latin typeface="Times New Roman" panose="02020603050405020304" pitchFamily="18" charset="0"/>
                <a:cs typeface="Times New Roman" panose="02020603050405020304" pitchFamily="18" charset="0"/>
              </a:rPr>
              <a:t>Shantesh</a:t>
            </a:r>
            <a:r>
              <a:rPr lang="en-IN" sz="1000" b="0" i="0" dirty="0">
                <a:solidFill>
                  <a:srgbClr val="202124"/>
                </a:solidFill>
                <a:effectLst/>
                <a:latin typeface="Times New Roman" panose="02020603050405020304" pitchFamily="18" charset="0"/>
                <a:cs typeface="Times New Roman" panose="02020603050405020304" pitchFamily="18" charset="0"/>
              </a:rPr>
              <a:t> Kumar Singh and published by Manak Publications, New Delhi.</a:t>
            </a:r>
          </a:p>
          <a:p>
            <a:pPr marL="228600" indent="-228600" algn="just">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A book chapter entitled “</a:t>
            </a:r>
            <a:r>
              <a:rPr lang="hi-IN" sz="1000" b="0" i="0" dirty="0">
                <a:solidFill>
                  <a:srgbClr val="202124"/>
                </a:solidFill>
                <a:effectLst/>
                <a:latin typeface="Times New Roman" panose="02020603050405020304" pitchFamily="18" charset="0"/>
              </a:rPr>
              <a:t>भारतीय वदश नीत का बदलता व प” </a:t>
            </a:r>
            <a:r>
              <a:rPr lang="en-IN" sz="1000" b="0" i="0" dirty="0">
                <a:solidFill>
                  <a:srgbClr val="202124"/>
                </a:solidFill>
                <a:effectLst/>
                <a:latin typeface="Times New Roman" panose="02020603050405020304" pitchFamily="18" charset="0"/>
                <a:cs typeface="Times New Roman" panose="02020603050405020304" pitchFamily="18" charset="0"/>
              </a:rPr>
              <a:t>published in edited book titled </a:t>
            </a:r>
            <a:r>
              <a:rPr lang="hi-IN" sz="1000" b="0" i="0" dirty="0">
                <a:solidFill>
                  <a:srgbClr val="202124"/>
                </a:solidFill>
                <a:effectLst/>
                <a:latin typeface="Times New Roman" panose="02020603050405020304" pitchFamily="18" charset="0"/>
              </a:rPr>
              <a:t>भारतीय वदश नीत क बनयाद अवधारणाए </a:t>
            </a:r>
            <a:r>
              <a:rPr lang="en-IN" sz="1000" b="0" i="0" dirty="0">
                <a:solidFill>
                  <a:srgbClr val="202124"/>
                </a:solidFill>
                <a:effectLst/>
                <a:latin typeface="Times New Roman" panose="02020603050405020304" pitchFamily="18" charset="0"/>
                <a:cs typeface="Times New Roman" panose="02020603050405020304" pitchFamily="18" charset="0"/>
              </a:rPr>
              <a:t>published by BFC Publications Private Limited.</a:t>
            </a:r>
            <a:endParaRPr lang="en-IN" sz="1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5B1AB01-675D-32F9-88CB-246A15DF453A}"/>
              </a:ext>
            </a:extLst>
          </p:cNvPr>
          <p:cNvSpPr txBox="1"/>
          <p:nvPr/>
        </p:nvSpPr>
        <p:spPr>
          <a:xfrm>
            <a:off x="836268" y="4645546"/>
            <a:ext cx="4835323" cy="200054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sz="1400" b="1" dirty="0">
                <a:solidFill>
                  <a:srgbClr val="202124"/>
                </a:solidFill>
                <a:latin typeface="Times New Roman" panose="02020603050405020304" pitchFamily="18" charset="0"/>
                <a:cs typeface="Times New Roman" panose="02020603050405020304" pitchFamily="18" charset="0"/>
              </a:rPr>
              <a:t>Mr. Jatin</a:t>
            </a:r>
          </a:p>
          <a:p>
            <a:pPr algn="ctr"/>
            <a:endParaRPr lang="en-IN" sz="1000" b="0" i="0" dirty="0">
              <a:solidFill>
                <a:srgbClr val="202124"/>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Jatin, &amp; Pushpam, A. (2025). Reservation Policy in India: State, Social Justice, and Affirmative Action: Narender Kumar &amp; Sudhir Kumar Suthar. Orient Black Swan, Hyderabad, 2024. pp 144. Pb.₹ 680. ISBN: 978-93-5442-645-2. </a:t>
            </a:r>
          </a:p>
          <a:p>
            <a:pPr marL="342900" indent="-342900">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Jatin. (2024). Decolonizing grand theories: postcolonial ontology, historical sociology and mid-level theories in international relations: by HM Sanjeev Kumar, Singapore, Palgrave Macmillan, 2023, 299 pp.,₹ 8,219.00 (Hardcover), ISBN: 978-981-99-4840-6. </a:t>
            </a:r>
          </a:p>
          <a:p>
            <a:pPr marL="342900" indent="-342900">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Jatin. (2024). State Failure, Power Expansion, and Balance of Power in the Middle East: The Struggle Over Failed States: Aso M. Ali. Palgrave Macmillan, Switzerland, 2023. pp. 283. ISBN: 978-3-031-44632-0.</a:t>
            </a:r>
            <a:endParaRPr lang="en-IN" sz="1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545044-7969-8D95-91DA-66545DFA9978}"/>
              </a:ext>
            </a:extLst>
          </p:cNvPr>
          <p:cNvSpPr txBox="1"/>
          <p:nvPr/>
        </p:nvSpPr>
        <p:spPr>
          <a:xfrm>
            <a:off x="836269" y="3403055"/>
            <a:ext cx="4835322" cy="94641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b="1" i="0" dirty="0">
                <a:solidFill>
                  <a:srgbClr val="202124"/>
                </a:solidFill>
                <a:effectLst/>
                <a:latin typeface="Times New Roman" panose="02020603050405020304" pitchFamily="18" charset="0"/>
                <a:cs typeface="Times New Roman" panose="02020603050405020304" pitchFamily="18" charset="0"/>
              </a:rPr>
              <a:t>Mr. </a:t>
            </a:r>
            <a:r>
              <a:rPr lang="en-US" sz="1400" b="1" i="0" dirty="0" err="1">
                <a:solidFill>
                  <a:srgbClr val="202124"/>
                </a:solidFill>
                <a:effectLst/>
                <a:latin typeface="Times New Roman" panose="02020603050405020304" pitchFamily="18" charset="0"/>
                <a:cs typeface="Times New Roman" panose="02020603050405020304" pitchFamily="18" charset="0"/>
              </a:rPr>
              <a:t>Vimlok</a:t>
            </a:r>
            <a:r>
              <a:rPr lang="en-US" sz="1400" b="1" i="0" dirty="0">
                <a:solidFill>
                  <a:srgbClr val="202124"/>
                </a:solidFill>
                <a:effectLst/>
                <a:latin typeface="Times New Roman" panose="02020603050405020304" pitchFamily="18" charset="0"/>
                <a:cs typeface="Times New Roman" panose="02020603050405020304" pitchFamily="18" charset="0"/>
              </a:rPr>
              <a:t> Tiwari</a:t>
            </a:r>
          </a:p>
          <a:p>
            <a:pPr algn="ctr"/>
            <a:endParaRPr lang="en-US" sz="1000" b="0" i="0" dirty="0">
              <a:solidFill>
                <a:srgbClr val="202124"/>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050" b="0" i="0" dirty="0">
                <a:solidFill>
                  <a:srgbClr val="202124"/>
                </a:solidFill>
                <a:effectLst/>
                <a:latin typeface="Times New Roman" panose="02020603050405020304" pitchFamily="18" charset="0"/>
                <a:cs typeface="Times New Roman" panose="02020603050405020304" pitchFamily="18" charset="0"/>
              </a:rPr>
              <a:t>Title -Reading Down Of Art 370 And 35a-2019 In Jammu And Kashmir: A Case Of Offensive Lawfare </a:t>
            </a:r>
            <a:r>
              <a:rPr lang="en-US" sz="1050" b="0" i="0" dirty="0" err="1">
                <a:solidFill>
                  <a:srgbClr val="202124"/>
                </a:solidFill>
                <a:effectLst/>
                <a:latin typeface="Times New Roman" panose="02020603050405020304" pitchFamily="18" charset="0"/>
                <a:cs typeface="Times New Roman" panose="02020603050405020304" pitchFamily="18" charset="0"/>
              </a:rPr>
              <a:t>Shodhkosh</a:t>
            </a:r>
            <a:r>
              <a:rPr lang="en-US" sz="1050" b="0" i="0" dirty="0">
                <a:solidFill>
                  <a:srgbClr val="202124"/>
                </a:solidFill>
                <a:effectLst/>
                <a:latin typeface="Times New Roman" panose="02020603050405020304" pitchFamily="18" charset="0"/>
                <a:cs typeface="Times New Roman" panose="02020603050405020304" pitchFamily="18" charset="0"/>
              </a:rPr>
              <a:t> Volume 5, Issue 1 Issn-2582-7472</a:t>
            </a:r>
          </a:p>
          <a:p>
            <a:pPr marL="342900" indent="-342900">
              <a:buFont typeface="+mj-lt"/>
              <a:buAutoNum type="arabicPeriod"/>
            </a:pPr>
            <a:r>
              <a:rPr lang="en-US" sz="1050" dirty="0">
                <a:solidFill>
                  <a:srgbClr val="202124"/>
                </a:solidFill>
                <a:latin typeface="Times New Roman" panose="02020603050405020304" pitchFamily="18" charset="0"/>
                <a:cs typeface="Times New Roman" panose="02020603050405020304" pitchFamily="18" charset="0"/>
              </a:rPr>
              <a:t>Book Titled ‘</a:t>
            </a:r>
            <a:r>
              <a:rPr lang="en-US" sz="1050" dirty="0" err="1">
                <a:solidFill>
                  <a:srgbClr val="202124"/>
                </a:solidFill>
                <a:latin typeface="Times New Roman" panose="02020603050405020304" pitchFamily="18" charset="0"/>
                <a:cs typeface="Times New Roman" panose="02020603050405020304" pitchFamily="18" charset="0"/>
              </a:rPr>
              <a:t>Yayawar</a:t>
            </a:r>
            <a:r>
              <a:rPr lang="en-US" sz="1050" dirty="0">
                <a:solidFill>
                  <a:srgbClr val="202124"/>
                </a:solidFill>
                <a:latin typeface="Times New Roman" panose="02020603050405020304" pitchFamily="18" charset="0"/>
                <a:cs typeface="Times New Roman" panose="02020603050405020304" pitchFamily="18" charset="0"/>
              </a:rPr>
              <a:t>’ Published By </a:t>
            </a:r>
            <a:r>
              <a:rPr lang="en-US" sz="1050" dirty="0" err="1">
                <a:solidFill>
                  <a:srgbClr val="202124"/>
                </a:solidFill>
                <a:latin typeface="Times New Roman" panose="02020603050405020304" pitchFamily="18" charset="0"/>
                <a:cs typeface="Times New Roman" panose="02020603050405020304" pitchFamily="18" charset="0"/>
              </a:rPr>
              <a:t>Garur</a:t>
            </a:r>
            <a:r>
              <a:rPr lang="en-US" sz="1050" dirty="0">
                <a:solidFill>
                  <a:srgbClr val="202124"/>
                </a:solidFill>
                <a:latin typeface="Times New Roman" panose="02020603050405020304" pitchFamily="18" charset="0"/>
                <a:cs typeface="Times New Roman" panose="02020603050405020304" pitchFamily="18" charset="0"/>
              </a:rPr>
              <a:t> Publication</a:t>
            </a:r>
            <a:r>
              <a:rPr lang="en-US" sz="1000" dirty="0">
                <a:solidFill>
                  <a:srgbClr val="202124"/>
                </a:solidFill>
                <a:latin typeface="Times New Roman" panose="02020603050405020304" pitchFamily="18" charset="0"/>
                <a:cs typeface="Times New Roman" panose="02020603050405020304" pitchFamily="18" charset="0"/>
              </a:rPr>
              <a:t>. </a:t>
            </a:r>
            <a:endParaRPr lang="en-IN" sz="1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EF575F-9DC0-7334-1BDF-5CA0129D9FBF}"/>
              </a:ext>
            </a:extLst>
          </p:cNvPr>
          <p:cNvSpPr txBox="1"/>
          <p:nvPr/>
        </p:nvSpPr>
        <p:spPr>
          <a:xfrm>
            <a:off x="836269" y="1341560"/>
            <a:ext cx="4835323" cy="1754326"/>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sz="1400" b="1" i="0" dirty="0">
                <a:solidFill>
                  <a:srgbClr val="202124"/>
                </a:solidFill>
                <a:effectLst/>
                <a:latin typeface="Times New Roman" panose="02020603050405020304" pitchFamily="18" charset="0"/>
                <a:cs typeface="Times New Roman" panose="02020603050405020304" pitchFamily="18" charset="0"/>
              </a:rPr>
              <a:t>Ms. Looke Kumari </a:t>
            </a:r>
          </a:p>
          <a:p>
            <a:pPr marL="342900" indent="-342900">
              <a:buFont typeface="+mj-lt"/>
              <a:buAutoNum type="arabicPeriod"/>
            </a:pPr>
            <a:endParaRPr lang="en-IN" sz="1400" dirty="0">
              <a:solidFill>
                <a:srgbClr val="202124"/>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1000" dirty="0">
                <a:solidFill>
                  <a:srgbClr val="202124"/>
                </a:solidFill>
                <a:latin typeface="Times New Roman" panose="02020603050405020304" pitchFamily="18" charset="0"/>
                <a:cs typeface="Times New Roman" panose="02020603050405020304" pitchFamily="18" charset="0"/>
              </a:rPr>
              <a:t>A</a:t>
            </a:r>
            <a:r>
              <a:rPr lang="en-IN" sz="1000" b="0" i="0" dirty="0">
                <a:solidFill>
                  <a:srgbClr val="202124"/>
                </a:solidFill>
                <a:effectLst/>
                <a:latin typeface="Times New Roman" panose="02020603050405020304" pitchFamily="18" charset="0"/>
                <a:cs typeface="Times New Roman" panose="02020603050405020304" pitchFamily="18" charset="0"/>
              </a:rPr>
              <a:t> research article  "</a:t>
            </a:r>
            <a:r>
              <a:rPr lang="hi-IN" sz="1000" b="0" i="0" dirty="0">
                <a:solidFill>
                  <a:srgbClr val="202124"/>
                </a:solidFill>
                <a:effectLst/>
                <a:latin typeface="Times New Roman" panose="02020603050405020304" pitchFamily="18" charset="0"/>
                <a:cs typeface="Times New Roman" panose="02020603050405020304" pitchFamily="18" charset="0"/>
              </a:rPr>
              <a:t>साइबर सुरक्षा एवं भारत सरकार की नीतियों का अध्ययनः अवसर एवं चुनौतियां" </a:t>
            </a:r>
            <a:r>
              <a:rPr lang="en-IN" sz="1000" b="0" i="0" dirty="0">
                <a:solidFill>
                  <a:srgbClr val="202124"/>
                </a:solidFill>
                <a:effectLst/>
                <a:latin typeface="Times New Roman" panose="02020603050405020304" pitchFamily="18" charset="0"/>
                <a:cs typeface="Times New Roman" panose="02020603050405020304" pitchFamily="18" charset="0"/>
              </a:rPr>
              <a:t>in UGC Care list Journal </a:t>
            </a:r>
            <a:r>
              <a:rPr lang="en-IN" sz="1000" b="0" i="0" dirty="0" err="1">
                <a:solidFill>
                  <a:srgbClr val="202124"/>
                </a:solidFill>
                <a:effectLst/>
                <a:latin typeface="Times New Roman" panose="02020603050405020304" pitchFamily="18" charset="0"/>
                <a:cs typeface="Times New Roman" panose="02020603050405020304" pitchFamily="18" charset="0"/>
              </a:rPr>
              <a:t>Lokprashasan</a:t>
            </a:r>
            <a:r>
              <a:rPr lang="en-IN" sz="1000" b="0" i="0" dirty="0">
                <a:solidFill>
                  <a:srgbClr val="202124"/>
                </a:solidFill>
                <a:effectLst/>
                <a:latin typeface="Times New Roman" panose="02020603050405020304" pitchFamily="18" charset="0"/>
                <a:cs typeface="Times New Roman" panose="02020603050405020304" pitchFamily="18" charset="0"/>
              </a:rPr>
              <a:t> DOI: https://doi.org/10.32381/LP.2024.16.03.11 </a:t>
            </a:r>
          </a:p>
          <a:p>
            <a:pPr marL="342900" indent="-342900">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Looke Kumari (2024), "Covid 19 ka Sankat Aur </a:t>
            </a:r>
            <a:r>
              <a:rPr lang="en-IN" sz="1000" b="0" i="0" dirty="0" err="1">
                <a:solidFill>
                  <a:srgbClr val="202124"/>
                </a:solidFill>
                <a:effectLst/>
                <a:latin typeface="Times New Roman" panose="02020603050405020304" pitchFamily="18" charset="0"/>
                <a:cs typeface="Times New Roman" panose="02020603050405020304" pitchFamily="18" charset="0"/>
              </a:rPr>
              <a:t>Khadya</a:t>
            </a:r>
            <a:r>
              <a:rPr lang="en-IN" sz="1000" b="0" i="0" dirty="0">
                <a:solidFill>
                  <a:srgbClr val="202124"/>
                </a:solidFill>
                <a:effectLst/>
                <a:latin typeface="Times New Roman" panose="02020603050405020304" pitchFamily="18" charset="0"/>
                <a:cs typeface="Times New Roman" panose="02020603050405020304" pitchFamily="18" charset="0"/>
              </a:rPr>
              <a:t> Suraksha Neeti </a:t>
            </a:r>
            <a:r>
              <a:rPr lang="en-IN" sz="1000" b="0" i="0" dirty="0" err="1">
                <a:solidFill>
                  <a:srgbClr val="202124"/>
                </a:solidFill>
                <a:effectLst/>
                <a:latin typeface="Times New Roman" panose="02020603050405020304" pitchFamily="18" charset="0"/>
                <a:cs typeface="Times New Roman" panose="02020603050405020304" pitchFamily="18" charset="0"/>
              </a:rPr>
              <a:t>mein</a:t>
            </a:r>
            <a:r>
              <a:rPr lang="en-IN" sz="1000" b="0" i="0" dirty="0">
                <a:solidFill>
                  <a:srgbClr val="202124"/>
                </a:solidFill>
                <a:effectLst/>
                <a:latin typeface="Times New Roman" panose="02020603050405020304" pitchFamily="18" charset="0"/>
                <a:cs typeface="Times New Roman" panose="02020603050405020304" pitchFamily="18" charset="0"/>
              </a:rPr>
              <a:t> </a:t>
            </a:r>
            <a:r>
              <a:rPr lang="en-IN" sz="1000" b="0" i="0" dirty="0" err="1">
                <a:solidFill>
                  <a:srgbClr val="202124"/>
                </a:solidFill>
                <a:effectLst/>
                <a:latin typeface="Times New Roman" panose="02020603050405020304" pitchFamily="18" charset="0"/>
                <a:cs typeface="Times New Roman" panose="02020603050405020304" pitchFamily="18" charset="0"/>
              </a:rPr>
              <a:t>Nvachar</a:t>
            </a:r>
            <a:r>
              <a:rPr lang="en-IN" sz="1000" b="0" i="0" dirty="0">
                <a:solidFill>
                  <a:srgbClr val="202124"/>
                </a:solidFill>
                <a:effectLst/>
                <a:latin typeface="Times New Roman" panose="02020603050405020304" pitchFamily="18" charset="0"/>
                <a:cs typeface="Times New Roman" panose="02020603050405020304" pitchFamily="18" charset="0"/>
              </a:rPr>
              <a:t>: Pradhan Mantri Garib Kalyan Ann Yojana", Gyan Garima Sindhu, Commission for Scientific and Technical Terminology, Ministry of Education, Govt. of India, Vol.83-84, pp.37-44. </a:t>
            </a:r>
          </a:p>
          <a:p>
            <a:pPr marL="342900" indent="-342900">
              <a:buFont typeface="+mj-lt"/>
              <a:buAutoNum type="arabicPeriod"/>
            </a:pPr>
            <a:r>
              <a:rPr lang="en-IN" sz="1000" b="0" i="0" dirty="0">
                <a:solidFill>
                  <a:srgbClr val="202124"/>
                </a:solidFill>
                <a:effectLst/>
                <a:latin typeface="Times New Roman" panose="02020603050405020304" pitchFamily="18" charset="0"/>
                <a:cs typeface="Times New Roman" panose="02020603050405020304" pitchFamily="18" charset="0"/>
              </a:rPr>
              <a:t>Looke Kumari (2024), "</a:t>
            </a:r>
            <a:r>
              <a:rPr lang="en-IN" sz="1000" b="0" i="0" dirty="0" err="1">
                <a:solidFill>
                  <a:srgbClr val="202124"/>
                </a:solidFill>
                <a:effectLst/>
                <a:latin typeface="Times New Roman" panose="02020603050405020304" pitchFamily="18" charset="0"/>
                <a:cs typeface="Times New Roman" panose="02020603050405020304" pitchFamily="18" charset="0"/>
              </a:rPr>
              <a:t>Vailalpik</a:t>
            </a:r>
            <a:r>
              <a:rPr lang="en-IN" sz="1000" b="0" i="0" dirty="0">
                <a:solidFill>
                  <a:srgbClr val="202124"/>
                </a:solidFill>
                <a:effectLst/>
                <a:latin typeface="Times New Roman" panose="02020603050405020304" pitchFamily="18" charset="0"/>
                <a:cs typeface="Times New Roman" panose="02020603050405020304" pitchFamily="18" charset="0"/>
              </a:rPr>
              <a:t> </a:t>
            </a:r>
            <a:r>
              <a:rPr lang="en-IN" sz="1000" b="0" i="0" dirty="0" err="1">
                <a:solidFill>
                  <a:srgbClr val="202124"/>
                </a:solidFill>
                <a:effectLst/>
                <a:latin typeface="Times New Roman" panose="02020603050405020304" pitchFamily="18" charset="0"/>
                <a:cs typeface="Times New Roman" panose="02020603050405020304" pitchFamily="18" charset="0"/>
              </a:rPr>
              <a:t>Vivad</a:t>
            </a:r>
            <a:r>
              <a:rPr lang="en-IN" sz="1000" b="0" i="0" dirty="0">
                <a:solidFill>
                  <a:srgbClr val="202124"/>
                </a:solidFill>
                <a:effectLst/>
                <a:latin typeface="Times New Roman" panose="02020603050405020304" pitchFamily="18" charset="0"/>
                <a:cs typeface="Times New Roman" panose="02020603050405020304" pitchFamily="18" charset="0"/>
              </a:rPr>
              <a:t> </a:t>
            </a:r>
            <a:r>
              <a:rPr lang="en-IN" sz="1000" b="0" i="0" dirty="0" err="1">
                <a:solidFill>
                  <a:srgbClr val="202124"/>
                </a:solidFill>
                <a:effectLst/>
                <a:latin typeface="Times New Roman" panose="02020603050405020304" pitchFamily="18" charset="0"/>
                <a:cs typeface="Times New Roman" panose="02020603050405020304" pitchFamily="18" charset="0"/>
              </a:rPr>
              <a:t>Niptan</a:t>
            </a:r>
            <a:r>
              <a:rPr lang="en-IN" sz="1000" b="0" i="0" dirty="0">
                <a:solidFill>
                  <a:srgbClr val="202124"/>
                </a:solidFill>
                <a:effectLst/>
                <a:latin typeface="Times New Roman" panose="02020603050405020304" pitchFamily="18" charset="0"/>
                <a:cs typeface="Times New Roman" panose="02020603050405020304" pitchFamily="18" charset="0"/>
              </a:rPr>
              <a:t> </a:t>
            </a:r>
            <a:r>
              <a:rPr lang="en-IN" sz="1000" b="0" i="0" dirty="0" err="1">
                <a:solidFill>
                  <a:srgbClr val="202124"/>
                </a:solidFill>
                <a:effectLst/>
                <a:latin typeface="Times New Roman" panose="02020603050405020304" pitchFamily="18" charset="0"/>
                <a:cs typeface="Times New Roman" panose="02020603050405020304" pitchFamily="18" charset="0"/>
              </a:rPr>
              <a:t>Vyavastha</a:t>
            </a:r>
            <a:r>
              <a:rPr lang="en-IN" sz="1000" b="0" i="0" dirty="0">
                <a:solidFill>
                  <a:srgbClr val="202124"/>
                </a:solidFill>
                <a:effectLst/>
                <a:latin typeface="Times New Roman" panose="02020603050405020304" pitchFamily="18" charset="0"/>
                <a:cs typeface="Times New Roman" panose="02020603050405020304" pitchFamily="18" charset="0"/>
              </a:rPr>
              <a:t>", Lok </a:t>
            </a:r>
            <a:r>
              <a:rPr lang="en-IN" sz="1000" b="0" i="0" dirty="0" err="1">
                <a:solidFill>
                  <a:srgbClr val="202124"/>
                </a:solidFill>
                <a:effectLst/>
                <a:latin typeface="Times New Roman" panose="02020603050405020304" pitchFamily="18" charset="0"/>
                <a:cs typeface="Times New Roman" panose="02020603050405020304" pitchFamily="18" charset="0"/>
              </a:rPr>
              <a:t>Prashashan</a:t>
            </a:r>
            <a:r>
              <a:rPr lang="en-IN" sz="1000" b="0" i="0" dirty="0">
                <a:solidFill>
                  <a:srgbClr val="202124"/>
                </a:solidFill>
                <a:effectLst/>
                <a:latin typeface="Times New Roman" panose="02020603050405020304" pitchFamily="18" charset="0"/>
                <a:cs typeface="Times New Roman" panose="02020603050405020304" pitchFamily="18" charset="0"/>
              </a:rPr>
              <a:t>, Indian Institute of Public Administration, Vol 16(1), pp 45-61.</a:t>
            </a:r>
            <a:endParaRPr lang="en-IN" sz="1000" dirty="0">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2001D442-1F7A-4BFD-9EE8-027EA44FB98E}"/>
              </a:ext>
            </a:extLst>
          </p:cNvPr>
          <p:cNvSpPr>
            <a:spLocks noGrp="1"/>
          </p:cNvSpPr>
          <p:nvPr>
            <p:ph type="title"/>
          </p:nvPr>
        </p:nvSpPr>
        <p:spPr>
          <a:xfrm>
            <a:off x="-51487" y="0"/>
            <a:ext cx="12294973" cy="1325563"/>
          </a:xfrm>
          <a:blipFill>
            <a:blip r:embed="rId2">
              <a:alphaModFix amt="24000"/>
            </a:blip>
            <a:tile tx="0" ty="0" sx="100000" sy="100000" flip="none" algn="tl"/>
          </a:blipFill>
        </p:spPr>
        <p:txBody>
          <a:bodyPr>
            <a:normAutofit/>
          </a:bodyPr>
          <a:lstStyle/>
          <a:p>
            <a:pPr algn="ctr"/>
            <a:r>
              <a:rPr lang="en-IN" sz="2800" b="1" dirty="0">
                <a:solidFill>
                  <a:srgbClr val="FF0000"/>
                </a:solidFill>
                <a:latin typeface="Times New Roman" panose="02020603050405020304" pitchFamily="18" charset="0"/>
                <a:cs typeface="Times New Roman" panose="02020603050405020304" pitchFamily="18" charset="0"/>
              </a:rPr>
              <a:t>Individual Faculty Research </a:t>
            </a:r>
          </a:p>
        </p:txBody>
      </p:sp>
      <p:cxnSp>
        <p:nvCxnSpPr>
          <p:cNvPr id="15" name="Straight Connector 14">
            <a:extLst>
              <a:ext uri="{FF2B5EF4-FFF2-40B4-BE49-F238E27FC236}">
                <a16:creationId xmlns:a16="http://schemas.microsoft.com/office/drawing/2014/main" id="{7538B8EB-F831-B460-19C2-52D2AE1EB51F}"/>
              </a:ext>
            </a:extLst>
          </p:cNvPr>
          <p:cNvCxnSpPr>
            <a:cxnSpLocks/>
          </p:cNvCxnSpPr>
          <p:nvPr/>
        </p:nvCxnSpPr>
        <p:spPr>
          <a:xfrm>
            <a:off x="3763018" y="952163"/>
            <a:ext cx="46659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0141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2FAD9F-7BA2-E4CE-1B62-AF0E1B65DA7F}"/>
              </a:ext>
            </a:extLst>
          </p:cNvPr>
          <p:cNvSpPr txBox="1"/>
          <p:nvPr/>
        </p:nvSpPr>
        <p:spPr>
          <a:xfrm>
            <a:off x="6286499" y="5020646"/>
            <a:ext cx="5632561" cy="156966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i="0" dirty="0">
                <a:solidFill>
                  <a:srgbClr val="202124"/>
                </a:solidFill>
                <a:effectLst/>
                <a:latin typeface="Times New Roman" panose="02020603050405020304" pitchFamily="18" charset="0"/>
                <a:cs typeface="Times New Roman" panose="02020603050405020304" pitchFamily="18" charset="0"/>
              </a:rPr>
              <a:t>Dr Deepti Singh</a:t>
            </a:r>
          </a:p>
          <a:p>
            <a:pPr algn="ctr"/>
            <a:endParaRPr lang="en-IN" b="1" i="0" dirty="0">
              <a:solidFill>
                <a:srgbClr val="202124"/>
              </a:solidFill>
              <a:effectLst/>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IN" sz="1200" b="0" i="0" dirty="0">
                <a:solidFill>
                  <a:srgbClr val="202124"/>
                </a:solidFill>
                <a:effectLst/>
                <a:latin typeface="Times New Roman" panose="02020603050405020304" pitchFamily="18" charset="0"/>
                <a:cs typeface="Times New Roman" panose="02020603050405020304" pitchFamily="18" charset="0"/>
              </a:rPr>
              <a:t>Empowering Women for Viksit Bharat: A Paradigm Shift in Gender Justice (2024), </a:t>
            </a:r>
          </a:p>
          <a:p>
            <a:pPr marL="342900" indent="-342900" algn="just">
              <a:buFont typeface="+mj-lt"/>
              <a:buAutoNum type="arabicPeriod"/>
            </a:pPr>
            <a:r>
              <a:rPr lang="en-IN" sz="1200" b="0" i="0" dirty="0">
                <a:solidFill>
                  <a:srgbClr val="202124"/>
                </a:solidFill>
                <a:effectLst/>
                <a:latin typeface="Times New Roman" panose="02020603050405020304" pitchFamily="18" charset="0"/>
                <a:cs typeface="Times New Roman" panose="02020603050405020304" pitchFamily="18" charset="0"/>
              </a:rPr>
              <a:t>2. Women's Agency, Environment Stewardship and Sustainable Development: A Case Study of </a:t>
            </a:r>
            <a:r>
              <a:rPr lang="en-IN" sz="1200" b="0" i="0" dirty="0" err="1">
                <a:solidFill>
                  <a:srgbClr val="202124"/>
                </a:solidFill>
                <a:effectLst/>
                <a:latin typeface="Times New Roman" panose="02020603050405020304" pitchFamily="18" charset="0"/>
                <a:cs typeface="Times New Roman" panose="02020603050405020304" pitchFamily="18" charset="0"/>
              </a:rPr>
              <a:t>Ajeevika</a:t>
            </a:r>
            <a:r>
              <a:rPr lang="en-IN" sz="1200" b="0" i="0" dirty="0">
                <a:solidFill>
                  <a:srgbClr val="202124"/>
                </a:solidFill>
                <a:effectLst/>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en-IN" sz="1200" b="0" i="0" dirty="0">
                <a:solidFill>
                  <a:srgbClr val="202124"/>
                </a:solidFill>
                <a:effectLst/>
                <a:latin typeface="Times New Roman" panose="02020603050405020304" pitchFamily="18" charset="0"/>
                <a:cs typeface="Times New Roman" panose="02020603050405020304" pitchFamily="18" charset="0"/>
              </a:rPr>
              <a:t>3.Russia’s Renewed Strategic Objectives and the Emerging Global Political Dynamics: The Doctrine of </a:t>
            </a:r>
            <a:r>
              <a:rPr lang="en-IN" sz="1200" b="0" i="0" dirty="0" err="1">
                <a:solidFill>
                  <a:srgbClr val="202124"/>
                </a:solidFill>
                <a:effectLst/>
                <a:latin typeface="Times New Roman" panose="02020603050405020304" pitchFamily="18" charset="0"/>
                <a:cs typeface="Times New Roman" panose="02020603050405020304" pitchFamily="18" charset="0"/>
              </a:rPr>
              <a:t>Russkiy</a:t>
            </a:r>
            <a:r>
              <a:rPr lang="en-IN" sz="1200" b="0" i="0" dirty="0">
                <a:solidFill>
                  <a:srgbClr val="202124"/>
                </a:solidFill>
                <a:effectLst/>
                <a:latin typeface="Times New Roman" panose="02020603050405020304" pitchFamily="18" charset="0"/>
                <a:cs typeface="Times New Roman" panose="02020603050405020304" pitchFamily="18" charset="0"/>
              </a:rPr>
              <a:t> Mir and Soft Power </a:t>
            </a:r>
            <a:endParaRPr lang="en-IN"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A8D54C-F90B-0EC6-506F-1B7C579FB1B3}"/>
              </a:ext>
            </a:extLst>
          </p:cNvPr>
          <p:cNvSpPr txBox="1"/>
          <p:nvPr/>
        </p:nvSpPr>
        <p:spPr>
          <a:xfrm>
            <a:off x="6286499" y="1490008"/>
            <a:ext cx="5632562"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i="0" dirty="0">
                <a:solidFill>
                  <a:srgbClr val="202124"/>
                </a:solidFill>
                <a:effectLst/>
                <a:latin typeface="Times New Roman" panose="02020603050405020304" pitchFamily="18" charset="0"/>
                <a:cs typeface="Times New Roman" panose="02020603050405020304" pitchFamily="18" charset="0"/>
              </a:rPr>
              <a:t>Dr, Anuranjita Wadhwa</a:t>
            </a:r>
          </a:p>
          <a:p>
            <a:pPr marL="342900" indent="-342900" algn="ctr">
              <a:buFont typeface="+mj-lt"/>
              <a:buAutoNum type="arabicPeriod"/>
            </a:pPr>
            <a:endParaRPr lang="en-IN" b="0" i="0" dirty="0">
              <a:solidFill>
                <a:srgbClr val="202124"/>
              </a:solidFill>
              <a:effectLst/>
              <a:latin typeface="Times New Roman" panose="02020603050405020304" pitchFamily="18" charset="0"/>
              <a:cs typeface="Times New Roman" panose="02020603050405020304" pitchFamily="18" charset="0"/>
            </a:endParaRPr>
          </a:p>
          <a:p>
            <a:pPr marL="228600" indent="-228600">
              <a:buFont typeface="+mj-lt"/>
              <a:buAutoNum type="arabicPeriod"/>
            </a:pPr>
            <a:r>
              <a:rPr lang="en-IN" sz="1200" dirty="0">
                <a:latin typeface="Times New Roman" panose="02020603050405020304" pitchFamily="18" charset="0"/>
                <a:cs typeface="Times New Roman" panose="02020603050405020304" pitchFamily="18" charset="0"/>
              </a:rPr>
              <a:t>India’s G20 Presidency—International seminar organised by All India Pol. Science conference</a:t>
            </a:r>
          </a:p>
          <a:p>
            <a:pPr marL="228600" indent="-228600">
              <a:buFont typeface="+mj-lt"/>
              <a:buAutoNum type="arabicPeriod"/>
            </a:pPr>
            <a:r>
              <a:rPr lang="en-IN" sz="1200" dirty="0">
                <a:latin typeface="Times New Roman" panose="02020603050405020304" pitchFamily="18" charset="0"/>
                <a:cs typeface="Times New Roman" panose="02020603050405020304" pitchFamily="18" charset="0"/>
              </a:rPr>
              <a:t>Yoga—International conference organised by </a:t>
            </a:r>
            <a:r>
              <a:rPr lang="en-IN" sz="1200" dirty="0" err="1">
                <a:latin typeface="Times New Roman" panose="02020603050405020304" pitchFamily="18" charset="0"/>
                <a:cs typeface="Times New Roman" panose="02020603050405020304" pitchFamily="18" charset="0"/>
              </a:rPr>
              <a:t>Adhyatmam</a:t>
            </a:r>
            <a:r>
              <a:rPr lang="en-IN" sz="1200" dirty="0">
                <a:latin typeface="Times New Roman" panose="02020603050405020304" pitchFamily="18" charset="0"/>
                <a:cs typeface="Times New Roman" panose="02020603050405020304" pitchFamily="18" charset="0"/>
              </a:rPr>
              <a:t> Yoga </a:t>
            </a:r>
            <a:r>
              <a:rPr lang="en-IN" sz="1200" dirty="0" err="1">
                <a:latin typeface="Times New Roman" panose="02020603050405020304" pitchFamily="18" charset="0"/>
                <a:cs typeface="Times New Roman" panose="02020603050405020304" pitchFamily="18" charset="0"/>
              </a:rPr>
              <a:t>Sansthan</a:t>
            </a:r>
            <a:r>
              <a:rPr lang="en-IN" sz="1200" dirty="0">
                <a:latin typeface="Times New Roman" panose="02020603050405020304" pitchFamily="18" charset="0"/>
                <a:cs typeface="Times New Roman" panose="02020603050405020304" pitchFamily="18" charset="0"/>
              </a:rPr>
              <a:t> and the Sanskrit Department of Bharati College </a:t>
            </a:r>
          </a:p>
          <a:p>
            <a:pPr marL="228600" indent="-228600">
              <a:buFont typeface="+mj-lt"/>
              <a:buAutoNum type="arabicPeriod"/>
            </a:pPr>
            <a:r>
              <a:rPr lang="en-IN" sz="1200" dirty="0">
                <a:latin typeface="Times New Roman" panose="02020603050405020304" pitchFamily="18" charset="0"/>
                <a:cs typeface="Times New Roman" panose="02020603050405020304" pitchFamily="18" charset="0"/>
              </a:rPr>
              <a:t>Empowering women—National conference, organised by IP University. </a:t>
            </a:r>
          </a:p>
          <a:p>
            <a:pPr marL="228600" indent="-228600">
              <a:buFont typeface="+mj-lt"/>
              <a:buAutoNum type="arabicPeriod"/>
            </a:pPr>
            <a:r>
              <a:rPr lang="en-IN" sz="1200" dirty="0">
                <a:latin typeface="Times New Roman" panose="02020603050405020304" pitchFamily="18" charset="0"/>
                <a:cs typeface="Times New Roman" panose="02020603050405020304" pitchFamily="18" charset="0"/>
              </a:rPr>
              <a:t>Migration: A lens on regional disparities in North East India, National seminar organised by Bharati College</a:t>
            </a:r>
          </a:p>
        </p:txBody>
      </p:sp>
      <p:sp>
        <p:nvSpPr>
          <p:cNvPr id="9" name="Title 1">
            <a:extLst>
              <a:ext uri="{FF2B5EF4-FFF2-40B4-BE49-F238E27FC236}">
                <a16:creationId xmlns:a16="http://schemas.microsoft.com/office/drawing/2014/main" id="{42408E8C-4072-5208-2CCC-81025BD5B61B}"/>
              </a:ext>
            </a:extLst>
          </p:cNvPr>
          <p:cNvSpPr>
            <a:spLocks noGrp="1"/>
          </p:cNvSpPr>
          <p:nvPr>
            <p:ph type="title"/>
          </p:nvPr>
        </p:nvSpPr>
        <p:spPr>
          <a:xfrm>
            <a:off x="0" y="0"/>
            <a:ext cx="12294973" cy="1325563"/>
          </a:xfrm>
          <a:blipFill>
            <a:blip r:embed="rId3">
              <a:alphaModFix amt="24000"/>
            </a:blip>
            <a:tile tx="0" ty="0" sx="100000" sy="100000" flip="none" algn="tl"/>
          </a:blipFill>
        </p:spPr>
        <p:txBody>
          <a:bodyPr>
            <a:normAutofit/>
          </a:bodyPr>
          <a:lstStyle/>
          <a:p>
            <a:pPr algn="ctr"/>
            <a:r>
              <a:rPr lang="en-IN" sz="2800" b="1" dirty="0">
                <a:solidFill>
                  <a:srgbClr val="FF0000"/>
                </a:solidFill>
                <a:latin typeface="Times New Roman" panose="02020603050405020304" pitchFamily="18" charset="0"/>
                <a:cs typeface="Times New Roman" panose="02020603050405020304" pitchFamily="18" charset="0"/>
              </a:rPr>
              <a:t>National/International </a:t>
            </a:r>
            <a:br>
              <a:rPr lang="en-IN" sz="2800" b="1" dirty="0">
                <a:solidFill>
                  <a:srgbClr val="FF0000"/>
                </a:solidFill>
                <a:latin typeface="Times New Roman" panose="02020603050405020304" pitchFamily="18" charset="0"/>
                <a:cs typeface="Times New Roman" panose="02020603050405020304" pitchFamily="18" charset="0"/>
              </a:rPr>
            </a:br>
            <a:r>
              <a:rPr lang="en-IN" sz="2800" b="1" dirty="0">
                <a:solidFill>
                  <a:srgbClr val="FF0000"/>
                </a:solidFill>
                <a:latin typeface="Times New Roman" panose="02020603050405020304" pitchFamily="18" charset="0"/>
                <a:cs typeface="Times New Roman" panose="02020603050405020304" pitchFamily="18" charset="0"/>
              </a:rPr>
              <a:t>Seminar/Conferences/Workshops attended by Faculty Members</a:t>
            </a:r>
          </a:p>
        </p:txBody>
      </p:sp>
      <p:cxnSp>
        <p:nvCxnSpPr>
          <p:cNvPr id="10" name="Straight Connector 9">
            <a:extLst>
              <a:ext uri="{FF2B5EF4-FFF2-40B4-BE49-F238E27FC236}">
                <a16:creationId xmlns:a16="http://schemas.microsoft.com/office/drawing/2014/main" id="{E73D06BC-C638-4AC0-D997-3718EBC50054}"/>
              </a:ext>
            </a:extLst>
          </p:cNvPr>
          <p:cNvCxnSpPr>
            <a:cxnSpLocks/>
          </p:cNvCxnSpPr>
          <p:nvPr/>
        </p:nvCxnSpPr>
        <p:spPr>
          <a:xfrm>
            <a:off x="2319453" y="1052524"/>
            <a:ext cx="7860270"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35FE9A88-25C8-D4B6-AFE8-3F50C36FD7FB}"/>
              </a:ext>
            </a:extLst>
          </p:cNvPr>
          <p:cNvSpPr txBox="1"/>
          <p:nvPr/>
        </p:nvSpPr>
        <p:spPr>
          <a:xfrm>
            <a:off x="672452" y="1526213"/>
            <a:ext cx="5432493" cy="1323439"/>
          </a:xfrm>
          <a:prstGeom prst="rect">
            <a:avLst/>
          </a:prstGeom>
          <a:ln w="28575">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sz="2000" b="1" dirty="0">
                <a:solidFill>
                  <a:schemeClr val="tx1"/>
                </a:solidFill>
                <a:latin typeface="Times New Roman" panose="02020603050405020304" pitchFamily="18" charset="0"/>
                <a:cs typeface="Times New Roman" panose="02020603050405020304" pitchFamily="18" charset="0"/>
              </a:rPr>
              <a:t>Total No. of Seminars/Conferences/Workshops Attended during  2023-24/2024-25 session – 35</a:t>
            </a:r>
          </a:p>
          <a:p>
            <a:pPr algn="ctr"/>
            <a:r>
              <a:rPr lang="en-IN" sz="2000" b="1" dirty="0">
                <a:solidFill>
                  <a:schemeClr val="accent1">
                    <a:lumMod val="50000"/>
                  </a:schemeClr>
                </a:solidFill>
                <a:latin typeface="Times New Roman" panose="02020603050405020304" pitchFamily="18" charset="0"/>
                <a:cs typeface="Times New Roman" panose="02020603050405020304" pitchFamily="18" charset="0"/>
              </a:rPr>
              <a:t>International – 13</a:t>
            </a:r>
          </a:p>
          <a:p>
            <a:pPr algn="ctr"/>
            <a:r>
              <a:rPr lang="en-IN" sz="2000" b="1" dirty="0">
                <a:solidFill>
                  <a:schemeClr val="accent1">
                    <a:lumMod val="50000"/>
                  </a:schemeClr>
                </a:solidFill>
                <a:latin typeface="Times New Roman" panose="02020603050405020304" pitchFamily="18" charset="0"/>
                <a:cs typeface="Times New Roman" panose="02020603050405020304" pitchFamily="18" charset="0"/>
              </a:rPr>
              <a:t>National -22</a:t>
            </a:r>
          </a:p>
        </p:txBody>
      </p:sp>
      <p:sp>
        <p:nvSpPr>
          <p:cNvPr id="14" name="TextBox 13">
            <a:extLst>
              <a:ext uri="{FF2B5EF4-FFF2-40B4-BE49-F238E27FC236}">
                <a16:creationId xmlns:a16="http://schemas.microsoft.com/office/drawing/2014/main" id="{360F04A1-4B85-CD88-0090-E92E8DCE1D2D}"/>
              </a:ext>
            </a:extLst>
          </p:cNvPr>
          <p:cNvSpPr txBox="1"/>
          <p:nvPr/>
        </p:nvSpPr>
        <p:spPr>
          <a:xfrm>
            <a:off x="672452" y="3059966"/>
            <a:ext cx="5384563" cy="3467616"/>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1000"/>
              </a:spcAft>
            </a:pPr>
            <a:r>
              <a:rPr lang="en-IN" b="1" i="0" dirty="0">
                <a:solidFill>
                  <a:srgbClr val="202124"/>
                </a:solidFill>
                <a:effectLst/>
                <a:latin typeface="Times New Roman" panose="02020603050405020304" pitchFamily="18" charset="0"/>
                <a:cs typeface="Times New Roman" panose="02020603050405020304" pitchFamily="18" charset="0"/>
              </a:rPr>
              <a:t>Prof. Sangit Sarita Dwivedi</a:t>
            </a:r>
          </a:p>
          <a:p>
            <a:pPr marL="228600" indent="-228600">
              <a:spcAft>
                <a:spcPts val="1000"/>
              </a:spcAft>
              <a:buFont typeface="+mj-lt"/>
              <a:buAutoNum type="arabicPeriod"/>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Presented a paper titled ‘China’s Evolution: Navigating Geopolitical Tides towards a Modern State’ for the panel “Historical Sociology of State Formation in Global South Exploring Global Roots of the Present Predicament in IR” organized by the International Studies Association from March 2</a:t>
            </a:r>
            <a:r>
              <a:rPr lang="en-US" sz="105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05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2025, in the Hilton Chicago.</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spcAft>
                <a:spcPts val="1000"/>
              </a:spcAft>
              <a:buFont typeface="+mj-lt"/>
              <a:buAutoNum type="arabicPeriod"/>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Presented a paper titled ‘Hindrance or Shield: Rediscovering India’s Northeast’ in the ICSSR-sponsored National Seminar on “Society and Sustainability for Vision Viksit Bharat@2047: Addressing Socio-Economic and Environmental Challenges in the North East Region of India” organized by Bharati College, University of Delhi on 31 January 2025.</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spcAft>
                <a:spcPts val="1000"/>
              </a:spcAft>
              <a:buFont typeface="+mj-lt"/>
              <a:buAutoNum type="arabicPeriod"/>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Presented a paper ‘Crisis in South Asia: Navigating Geopolitical Events in India, Pakistan and Bangladesh’ in a One-Day Faculty Seminar on 4</a:t>
            </a:r>
            <a:r>
              <a:rPr lang="en-US" sz="105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December 2024, organized by the Department of Political Science, University of Delhi. </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marL="228600" indent="-228600">
              <a:spcAft>
                <a:spcPts val="1000"/>
              </a:spcAft>
              <a:buFont typeface="+mj-lt"/>
              <a:buAutoNum type="arabicPeriod"/>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Presented a paper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‘Re</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-configuring Migration Flows to India: Contextualizing International Obligations’, in Five Days National Seminar on the occasion of celebration of 75th Constitution Day on the topic ‘The Voyage of the Indian Constitution: Ideas, Issues, Institutions and Impact’ organized by Dr. Ambedkar International Centre, Ministry of Social Justice and Empowerment, Government of India from 25th-29th November 2024.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3A46CED-7203-A65B-0219-904399103EFD}"/>
              </a:ext>
            </a:extLst>
          </p:cNvPr>
          <p:cNvSpPr txBox="1"/>
          <p:nvPr/>
        </p:nvSpPr>
        <p:spPr>
          <a:xfrm>
            <a:off x="6286499" y="3593445"/>
            <a:ext cx="5632561"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i="0" dirty="0">
                <a:solidFill>
                  <a:srgbClr val="202124"/>
                </a:solidFill>
                <a:effectLst/>
                <a:latin typeface="Times New Roman" panose="02020603050405020304" pitchFamily="18" charset="0"/>
                <a:cs typeface="Times New Roman" panose="02020603050405020304" pitchFamily="18" charset="0"/>
              </a:rPr>
              <a:t>Dr. Bindu Kohli</a:t>
            </a:r>
          </a:p>
          <a:p>
            <a:pPr marL="342900" indent="-342900" algn="ctr">
              <a:buFont typeface="+mj-lt"/>
              <a:buAutoNum type="arabicPeriod"/>
            </a:pPr>
            <a:endParaRPr lang="en-IN" b="0" i="0" dirty="0">
              <a:solidFill>
                <a:srgbClr val="202124"/>
              </a:solidFill>
              <a:effectLst/>
              <a:latin typeface="Times New Roman" panose="02020603050405020304" pitchFamily="18" charset="0"/>
              <a:cs typeface="Times New Roman" panose="02020603050405020304" pitchFamily="18" charset="0"/>
            </a:endParaRPr>
          </a:p>
          <a:p>
            <a:pPr marL="228600" indent="-228600">
              <a:buFont typeface="+mj-lt"/>
              <a:buAutoNum type="arabicPeriod"/>
            </a:pPr>
            <a:r>
              <a:rPr lang="en-IN" sz="1200" dirty="0">
                <a:latin typeface="Times New Roman" panose="02020603050405020304" pitchFamily="18" charset="0"/>
                <a:cs typeface="Times New Roman" panose="02020603050405020304" pitchFamily="18" charset="0"/>
              </a:rPr>
              <a:t>Presented paper entitled Socio-Economic Transformation in the context of women at two days National Seminar at Dr. Ambedkar International Centre on 2</a:t>
            </a:r>
            <a:r>
              <a:rPr lang="en-IN" sz="1200" baseline="30000" dirty="0">
                <a:latin typeface="Times New Roman" panose="02020603050405020304" pitchFamily="18" charset="0"/>
                <a:cs typeface="Times New Roman" panose="02020603050405020304" pitchFamily="18" charset="0"/>
              </a:rPr>
              <a:t>nd</a:t>
            </a:r>
            <a:r>
              <a:rPr lang="en-IN" sz="1200" dirty="0">
                <a:latin typeface="Times New Roman" panose="02020603050405020304" pitchFamily="18" charset="0"/>
                <a:cs typeface="Times New Roman" panose="02020603050405020304" pitchFamily="18" charset="0"/>
              </a:rPr>
              <a:t> -3</a:t>
            </a:r>
            <a:r>
              <a:rPr lang="en-IN" sz="1200" baseline="30000" dirty="0">
                <a:latin typeface="Times New Roman" panose="02020603050405020304" pitchFamily="18" charset="0"/>
                <a:cs typeface="Times New Roman" panose="02020603050405020304" pitchFamily="18" charset="0"/>
              </a:rPr>
              <a:t>rd</a:t>
            </a:r>
            <a:r>
              <a:rPr lang="en-IN" sz="1200" dirty="0">
                <a:latin typeface="Times New Roman" panose="02020603050405020304" pitchFamily="18" charset="0"/>
                <a:cs typeface="Times New Roman" panose="02020603050405020304" pitchFamily="18" charset="0"/>
              </a:rPr>
              <a:t> November 2023.</a:t>
            </a:r>
          </a:p>
        </p:txBody>
      </p:sp>
    </p:spTree>
    <p:extLst>
      <p:ext uri="{BB962C8B-B14F-4D97-AF65-F5344CB8AC3E}">
        <p14:creationId xmlns:p14="http://schemas.microsoft.com/office/powerpoint/2010/main" val="190117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F0815A-C291-21D4-6EEE-6160060B89AD}"/>
              </a:ext>
            </a:extLst>
          </p:cNvPr>
          <p:cNvSpPr txBox="1"/>
          <p:nvPr/>
        </p:nvSpPr>
        <p:spPr>
          <a:xfrm>
            <a:off x="4567438" y="1752938"/>
            <a:ext cx="3418116" cy="378565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Dr. Anuradh Singh</a:t>
            </a:r>
          </a:p>
          <a:p>
            <a:pPr algn="ctr"/>
            <a:endParaRPr lang="en-US" b="1" dirty="0">
              <a:latin typeface="Times New Roman" panose="02020603050405020304" pitchFamily="18" charset="0"/>
              <a:cs typeface="Times New Roman" panose="02020603050405020304" pitchFamily="18" charset="0"/>
            </a:endParaRPr>
          </a:p>
          <a:p>
            <a:pPr marL="285750" indent="-285750" algn="just">
              <a:buFont typeface="+mj-lt"/>
              <a:buAutoNum type="arabicPeriod"/>
            </a:pPr>
            <a:r>
              <a:rPr lang="en-US" sz="1200" dirty="0">
                <a:latin typeface="Times New Roman" panose="02020603050405020304" pitchFamily="18" charset="0"/>
                <a:cs typeface="Times New Roman" panose="02020603050405020304" pitchFamily="18" charset="0"/>
              </a:rPr>
              <a:t>Department of English, </a:t>
            </a:r>
            <a:r>
              <a:rPr lang="en-US" sz="1200" dirty="0" err="1">
                <a:latin typeface="Times New Roman" panose="02020603050405020304" pitchFamily="18" charset="0"/>
                <a:cs typeface="Times New Roman" panose="02020603050405020304" pitchFamily="18" charset="0"/>
              </a:rPr>
              <a:t>Alipurduar</a:t>
            </a:r>
            <a:r>
              <a:rPr lang="en-US" sz="1200" dirty="0">
                <a:latin typeface="Times New Roman" panose="02020603050405020304" pitchFamily="18" charset="0"/>
                <a:cs typeface="Times New Roman" panose="02020603050405020304" pitchFamily="18" charset="0"/>
              </a:rPr>
              <a:t> Mahila Mahavidyalaya, West Bengal (24- 25th Feb 2025)ICSSR Sponsored National Seminar on  - Nationalism(s) and Boundaries Paper Title – Women’s Identity in Nationalism: Reverence and Violence.</a:t>
            </a:r>
          </a:p>
          <a:p>
            <a:pPr marL="285750" indent="-285750" algn="just">
              <a:buFont typeface="+mj-lt"/>
              <a:buAutoNum type="arabicPeriod"/>
            </a:pPr>
            <a:r>
              <a:rPr lang="en-US" sz="1200" dirty="0">
                <a:latin typeface="Times New Roman" panose="02020603050405020304" pitchFamily="18" charset="0"/>
                <a:cs typeface="Times New Roman" panose="02020603050405020304" pitchFamily="18" charset="0"/>
              </a:rPr>
              <a:t>Paper title - The Impact of Social Media on Voting Preference: Myth or Reality? presented at the National Seminar under IQAC and the Department of Political Science, ARSD College. seminar title - Politics in the Digital Era: State, Society, and Economy</a:t>
            </a:r>
          </a:p>
          <a:p>
            <a:pPr marL="285750" indent="-285750" algn="just">
              <a:buFont typeface="+mj-lt"/>
              <a:buAutoNum type="arabicPeriod"/>
            </a:pPr>
            <a:r>
              <a:rPr lang="en-US" sz="1200" dirty="0">
                <a:latin typeface="Times New Roman" panose="02020603050405020304" pitchFamily="18" charset="0"/>
                <a:cs typeface="Times New Roman" panose="02020603050405020304" pitchFamily="18" charset="0"/>
              </a:rPr>
              <a:t>invited lecture as a resource person  by the Department of Political Science, Kirori Mal College on Quantitative Methodology and Analysis in a five-day research workshop titled "Basics of Research" on 23rd April 2025</a:t>
            </a:r>
            <a:endParaRPr lang="en-IN"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1F54BA-BB51-DAE1-F33A-2A88475F4FAD}"/>
              </a:ext>
            </a:extLst>
          </p:cNvPr>
          <p:cNvSpPr txBox="1"/>
          <p:nvPr/>
        </p:nvSpPr>
        <p:spPr>
          <a:xfrm>
            <a:off x="8126612" y="1752938"/>
            <a:ext cx="3891643" cy="212365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Ms. Ankita Singh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mj-lt"/>
              <a:buAutoNum type="arabicPeriod"/>
            </a:pPr>
            <a:r>
              <a:rPr lang="en-US" sz="1200" dirty="0">
                <a:latin typeface="Times New Roman" panose="02020603050405020304" pitchFamily="18" charset="0"/>
                <a:cs typeface="Times New Roman" panose="02020603050405020304" pitchFamily="18" charset="0"/>
              </a:rPr>
              <a:t>Presentation at the International Conference on 'Understanding India’s National Security in the Emerging World Order: Achievements, Opportunities and Aspirations', scheduled to be held  at  India International Centre, 40, Max Mueller Marg New Delhi 110003 on 1-May-2025 and at Shyam Lal College (University of Delhi) on 2-May 2025, Shahdara, Delhi-110032.</a:t>
            </a:r>
          </a:p>
        </p:txBody>
      </p:sp>
      <p:sp>
        <p:nvSpPr>
          <p:cNvPr id="10" name="Title 1">
            <a:extLst>
              <a:ext uri="{FF2B5EF4-FFF2-40B4-BE49-F238E27FC236}">
                <a16:creationId xmlns:a16="http://schemas.microsoft.com/office/drawing/2014/main" id="{9E9F337B-AAE3-CCFC-E6C4-DCAE99A73E2F}"/>
              </a:ext>
            </a:extLst>
          </p:cNvPr>
          <p:cNvSpPr>
            <a:spLocks noGrp="1"/>
          </p:cNvSpPr>
          <p:nvPr>
            <p:ph type="title"/>
          </p:nvPr>
        </p:nvSpPr>
        <p:spPr>
          <a:xfrm>
            <a:off x="-51487" y="0"/>
            <a:ext cx="12294973" cy="1325563"/>
          </a:xfrm>
          <a:blipFill>
            <a:blip r:embed="rId2">
              <a:alphaModFix amt="24000"/>
            </a:blip>
            <a:tile tx="0" ty="0" sx="100000" sy="100000" flip="none" algn="tl"/>
          </a:blipFill>
        </p:spPr>
        <p:txBody>
          <a:bodyPr>
            <a:normAutofit/>
          </a:bodyPr>
          <a:lstStyle/>
          <a:p>
            <a:pPr algn="ctr"/>
            <a:r>
              <a:rPr lang="en-IN" sz="2800" b="1" dirty="0">
                <a:solidFill>
                  <a:srgbClr val="FF0000"/>
                </a:solidFill>
                <a:latin typeface="Times New Roman" panose="02020603050405020304" pitchFamily="18" charset="0"/>
                <a:cs typeface="Times New Roman" panose="02020603050405020304" pitchFamily="18" charset="0"/>
              </a:rPr>
              <a:t>National/International </a:t>
            </a:r>
            <a:br>
              <a:rPr lang="en-IN" sz="2800" b="1" dirty="0">
                <a:solidFill>
                  <a:srgbClr val="FF0000"/>
                </a:solidFill>
                <a:latin typeface="Times New Roman" panose="02020603050405020304" pitchFamily="18" charset="0"/>
                <a:cs typeface="Times New Roman" panose="02020603050405020304" pitchFamily="18" charset="0"/>
              </a:rPr>
            </a:br>
            <a:r>
              <a:rPr lang="en-IN" sz="2800" b="1" dirty="0">
                <a:solidFill>
                  <a:srgbClr val="FF0000"/>
                </a:solidFill>
                <a:latin typeface="Times New Roman" panose="02020603050405020304" pitchFamily="18" charset="0"/>
                <a:cs typeface="Times New Roman" panose="02020603050405020304" pitchFamily="18" charset="0"/>
              </a:rPr>
              <a:t>Seminar/Conferences/Workshops attended by Faculty Members</a:t>
            </a:r>
          </a:p>
        </p:txBody>
      </p:sp>
      <p:cxnSp>
        <p:nvCxnSpPr>
          <p:cNvPr id="11" name="Straight Connector 10">
            <a:extLst>
              <a:ext uri="{FF2B5EF4-FFF2-40B4-BE49-F238E27FC236}">
                <a16:creationId xmlns:a16="http://schemas.microsoft.com/office/drawing/2014/main" id="{EF95303A-D5B7-CAA7-588F-01BFAC87CDBA}"/>
              </a:ext>
            </a:extLst>
          </p:cNvPr>
          <p:cNvCxnSpPr>
            <a:cxnSpLocks/>
          </p:cNvCxnSpPr>
          <p:nvPr/>
        </p:nvCxnSpPr>
        <p:spPr>
          <a:xfrm>
            <a:off x="1906764" y="1144890"/>
            <a:ext cx="8674150" cy="0"/>
          </a:xfrm>
          <a:prstGeom prst="line">
            <a:avLst/>
          </a:prstGeom>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C5577B5B-70E7-576A-A4A1-5D9A0272A536}"/>
              </a:ext>
            </a:extLst>
          </p:cNvPr>
          <p:cNvSpPr txBox="1"/>
          <p:nvPr/>
        </p:nvSpPr>
        <p:spPr>
          <a:xfrm>
            <a:off x="235096" y="1752938"/>
            <a:ext cx="4191284" cy="477053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i="0" dirty="0">
                <a:solidFill>
                  <a:srgbClr val="202124"/>
                </a:solidFill>
                <a:effectLst/>
                <a:latin typeface="Times New Roman" panose="02020603050405020304" pitchFamily="18" charset="0"/>
                <a:cs typeface="Times New Roman" panose="02020603050405020304" pitchFamily="18" charset="0"/>
              </a:rPr>
              <a:t> </a:t>
            </a:r>
            <a:r>
              <a:rPr lang="en-IN" b="1" i="0" dirty="0">
                <a:solidFill>
                  <a:srgbClr val="202124"/>
                </a:solidFill>
                <a:effectLst/>
                <a:latin typeface="Times New Roman" panose="02020603050405020304" pitchFamily="18" charset="0"/>
                <a:cs typeface="Times New Roman" panose="02020603050405020304" pitchFamily="18" charset="0"/>
              </a:rPr>
              <a:t>Dr. Shailza Singh</a:t>
            </a:r>
          </a:p>
          <a:p>
            <a:pPr algn="ctr"/>
            <a:endParaRPr lang="en-US" sz="1000" b="0" i="0" dirty="0">
              <a:solidFill>
                <a:srgbClr val="202124"/>
              </a:solidFill>
              <a:effectLst/>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Presented Paper titled "India's Ontological Security in Global International Affairs and India-US Relations" at the International Conference organized by Foundation for Creative Social Research and Creative Theory in Collaboration with International Herbert Marcuse Society, USA , The Raza Foundation, IIC and Shanti </a:t>
            </a:r>
            <a:r>
              <a:rPr lang="en-US" sz="1200" b="0" i="0" dirty="0" err="1">
                <a:solidFill>
                  <a:srgbClr val="202124"/>
                </a:solidFill>
                <a:effectLst/>
                <a:latin typeface="Times New Roman" panose="02020603050405020304" pitchFamily="18" charset="0"/>
                <a:cs typeface="Times New Roman" panose="02020603050405020304" pitchFamily="18" charset="0"/>
              </a:rPr>
              <a:t>Sahyog</a:t>
            </a:r>
            <a:r>
              <a:rPr lang="en-US" sz="1200" b="0" i="0" dirty="0">
                <a:solidFill>
                  <a:srgbClr val="202124"/>
                </a:solidFill>
                <a:effectLst/>
                <a:latin typeface="Times New Roman" panose="02020603050405020304" pitchFamily="18" charset="0"/>
                <a:cs typeface="Times New Roman" panose="02020603050405020304" pitchFamily="18" charset="0"/>
              </a:rPr>
              <a:t> held at IIC, New Delhi on 5-6 September 2023. </a:t>
            </a:r>
          </a:p>
          <a:p>
            <a:pPr marL="228600" indent="-228600">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Presented Paper titled " Urban Development in North East Indian Cities: Exploring Sustainability Challenges" in the National Seminar on the theme Society and Sustainability for Vision Viksit Bharat @2047 Addressing Socio-Economic and Environmental Challenges in the North East Region of India </a:t>
            </a:r>
            <a:r>
              <a:rPr lang="en-US" sz="1200" b="0" i="0" dirty="0" err="1">
                <a:solidFill>
                  <a:srgbClr val="202124"/>
                </a:solidFill>
                <a:effectLst/>
                <a:latin typeface="Times New Roman" panose="02020603050405020304" pitchFamily="18" charset="0"/>
                <a:cs typeface="Times New Roman" panose="02020603050405020304" pitchFamily="18" charset="0"/>
              </a:rPr>
              <a:t>organised</a:t>
            </a:r>
            <a:r>
              <a:rPr lang="en-US" sz="1200" b="0" i="0" dirty="0">
                <a:solidFill>
                  <a:srgbClr val="202124"/>
                </a:solidFill>
                <a:effectLst/>
                <a:latin typeface="Times New Roman" panose="02020603050405020304" pitchFamily="18" charset="0"/>
                <a:cs typeface="Times New Roman" panose="02020603050405020304" pitchFamily="18" charset="0"/>
              </a:rPr>
              <a:t> by Bharati College, University of Delhi Sponsored by ICSSR held on 31 January 2025. </a:t>
            </a:r>
          </a:p>
          <a:p>
            <a:pPr marL="228600" indent="-228600">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Presented Paper titled "Unmuting the silent histories in the study of International Relations: Exploring the possibilities of alternative historiography in International Studies in South Asia" for Panel " Reconnecting International Studies through the Lens of Postcolonial regions" Sunday, March 2, 2025, at the 66th Annual Convention: Reconnecting International Studies. The Convention was held from March 2nd - 5th, 2025, at the Hilton Chicago, Palmer House Hilton, and The Blackstone hotels in Chicago, Illinois, USA</a:t>
            </a:r>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33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CB9D45-5CA2-807F-E976-B1F42864F7AA}"/>
              </a:ext>
            </a:extLst>
          </p:cNvPr>
          <p:cNvSpPr>
            <a:spLocks noGrp="1"/>
          </p:cNvSpPr>
          <p:nvPr>
            <p:ph type="title"/>
          </p:nvPr>
        </p:nvSpPr>
        <p:spPr>
          <a:xfrm>
            <a:off x="0" y="0"/>
            <a:ext cx="12294973" cy="1325563"/>
          </a:xfrm>
          <a:blipFill>
            <a:blip r:embed="rId3">
              <a:alphaModFix amt="24000"/>
            </a:blip>
            <a:tile tx="0" ty="0" sx="100000" sy="100000" flip="none" algn="tl"/>
          </a:blipFill>
        </p:spPr>
        <p:txBody>
          <a:bodyPr>
            <a:normAutofit/>
          </a:bodyPr>
          <a:lstStyle/>
          <a:p>
            <a:pPr algn="ctr"/>
            <a:r>
              <a:rPr lang="en-IN" sz="2800" b="1" dirty="0">
                <a:solidFill>
                  <a:srgbClr val="FF0000"/>
                </a:solidFill>
                <a:latin typeface="Times New Roman" panose="02020603050405020304" pitchFamily="18" charset="0"/>
                <a:cs typeface="Times New Roman" panose="02020603050405020304" pitchFamily="18" charset="0"/>
              </a:rPr>
              <a:t>Seminar/Conferences/Workshops attended by Faculty Members</a:t>
            </a:r>
          </a:p>
        </p:txBody>
      </p:sp>
      <p:sp>
        <p:nvSpPr>
          <p:cNvPr id="7" name="TextBox 6">
            <a:extLst>
              <a:ext uri="{FF2B5EF4-FFF2-40B4-BE49-F238E27FC236}">
                <a16:creationId xmlns:a16="http://schemas.microsoft.com/office/drawing/2014/main" id="{3D48D981-2D7A-0220-5A45-320D55D3AD65}"/>
              </a:ext>
            </a:extLst>
          </p:cNvPr>
          <p:cNvSpPr txBox="1"/>
          <p:nvPr/>
        </p:nvSpPr>
        <p:spPr>
          <a:xfrm>
            <a:off x="696543" y="1396198"/>
            <a:ext cx="5491274" cy="424731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000" b="1" i="0" dirty="0">
                <a:solidFill>
                  <a:srgbClr val="202124"/>
                </a:solidFill>
                <a:effectLst/>
                <a:latin typeface="Times New Roman" panose="02020603050405020304" pitchFamily="18" charset="0"/>
                <a:cs typeface="Times New Roman" panose="02020603050405020304" pitchFamily="18" charset="0"/>
              </a:rPr>
              <a:t>Ms. Looke Kumari</a:t>
            </a:r>
          </a:p>
          <a:p>
            <a:pPr algn="ctr"/>
            <a:endParaRPr lang="en-US" sz="1000" b="0" i="0" dirty="0">
              <a:solidFill>
                <a:srgbClr val="202124"/>
              </a:solidFill>
              <a:effectLst/>
              <a:latin typeface="Times New Roman" panose="02020603050405020304" pitchFamily="18" charset="0"/>
              <a:cs typeface="Times New Roman" panose="02020603050405020304" pitchFamily="18" charset="0"/>
            </a:endParaRP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14-15 March 2023, presented a paper Titled ‘Social Movement: Concept and Debate’ in the International Seminar on “Changing Trends in Political Parties and Party System in India” organized by </a:t>
            </a:r>
            <a:r>
              <a:rPr lang="en-US" sz="1000" b="0" i="0" dirty="0" err="1">
                <a:solidFill>
                  <a:srgbClr val="202124"/>
                </a:solidFill>
                <a:effectLst/>
                <a:latin typeface="Times New Roman" panose="02020603050405020304" pitchFamily="18" charset="0"/>
                <a:cs typeface="Times New Roman" panose="02020603050405020304" pitchFamily="18" charset="0"/>
              </a:rPr>
              <a:t>Satyawati</a:t>
            </a:r>
            <a:r>
              <a:rPr lang="en-US" sz="1000" b="0" i="0" dirty="0">
                <a:solidFill>
                  <a:srgbClr val="202124"/>
                </a:solidFill>
                <a:effectLst/>
                <a:latin typeface="Times New Roman" panose="02020603050405020304" pitchFamily="18" charset="0"/>
                <a:cs typeface="Times New Roman" panose="02020603050405020304" pitchFamily="18" charset="0"/>
              </a:rPr>
              <a:t> College, Delhi University, Delhi Council of Social Science Research, Indian Political Science Association, Dr. Ambedkar Chair in Social Justice, Indian Institute of Public Administration, New Delhi, held at IIPA, New Delhi.</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 2-13 March 2024, presented a paper Titled ‘Cultural Diplomacy through Language: Exploring the Role of Russia in Promoting Intercultural Understanding in </a:t>
            </a:r>
            <a:r>
              <a:rPr lang="en-US" sz="1000" b="0" i="0" dirty="0" err="1">
                <a:solidFill>
                  <a:srgbClr val="202124"/>
                </a:solidFill>
                <a:effectLst/>
                <a:latin typeface="Times New Roman" panose="02020603050405020304" pitchFamily="18" charset="0"/>
                <a:cs typeface="Times New Roman" panose="02020603050405020304" pitchFamily="18" charset="0"/>
              </a:rPr>
              <a:t>Brics</a:t>
            </a:r>
            <a:r>
              <a:rPr lang="en-US" sz="1000" b="0" i="0" dirty="0">
                <a:solidFill>
                  <a:srgbClr val="202124"/>
                </a:solidFill>
                <a:effectLst/>
                <a:latin typeface="Times New Roman" panose="02020603050405020304" pitchFamily="18" charset="0"/>
                <a:cs typeface="Times New Roman" panose="02020603050405020304" pitchFamily="18" charset="0"/>
              </a:rPr>
              <a:t> and SCO Nations’ in the International Conference on “The Increasing Role of Russian Language in BRICS and SCO Countries: Education, Language and Culture”, organized by Department of Slavonic and Finno-Ugrian Studies, Department of English and Sociology, Bharati College, University of Delhi and Embassy of the Russian Federation in New Delhi, India </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2-3 November 2023, presented a paper Titled ‘Role of Women Leadership in Strategic Thinking of India’ in two days National Seminar on “Women in Decision Making Roles in Corporates”, organized by Non-Collegiate Women’s Education Board (NCWEB) in collaboration with National Commission for Women, at the Conference Centre, University of Delhi. </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11 April 2025, presented a paper Titled ‘Bhartiya </a:t>
            </a:r>
            <a:r>
              <a:rPr lang="en-US" sz="1000" b="0" i="0" dirty="0" err="1">
                <a:solidFill>
                  <a:srgbClr val="202124"/>
                </a:solidFill>
                <a:effectLst/>
                <a:latin typeface="Times New Roman" panose="02020603050405020304" pitchFamily="18" charset="0"/>
                <a:cs typeface="Times New Roman" panose="02020603050405020304" pitchFamily="18" charset="0"/>
              </a:rPr>
              <a:t>Rajniti</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mein</a:t>
            </a:r>
            <a:r>
              <a:rPr lang="en-US" sz="1000" b="0" i="0" dirty="0">
                <a:solidFill>
                  <a:srgbClr val="202124"/>
                </a:solidFill>
                <a:effectLst/>
                <a:latin typeface="Times New Roman" panose="02020603050405020304" pitchFamily="18" charset="0"/>
                <a:cs typeface="Times New Roman" panose="02020603050405020304" pitchFamily="18" charset="0"/>
              </a:rPr>
              <a:t> Mahila </a:t>
            </a:r>
            <a:r>
              <a:rPr lang="en-US" sz="1000" b="0" i="0" dirty="0" err="1">
                <a:solidFill>
                  <a:srgbClr val="202124"/>
                </a:solidFill>
                <a:effectLst/>
                <a:latin typeface="Times New Roman" panose="02020603050405020304" pitchFamily="18" charset="0"/>
                <a:cs typeface="Times New Roman" panose="02020603050405020304" pitchFamily="18" charset="0"/>
              </a:rPr>
              <a:t>Netritva</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Ahilyabai</a:t>
            </a:r>
            <a:r>
              <a:rPr lang="en-US" sz="1000" b="0" i="0" dirty="0">
                <a:solidFill>
                  <a:srgbClr val="202124"/>
                </a:solidFill>
                <a:effectLst/>
                <a:latin typeface="Times New Roman" panose="02020603050405020304" pitchFamily="18" charset="0"/>
                <a:cs typeface="Times New Roman" panose="02020603050405020304" pitchFamily="18" charset="0"/>
              </a:rPr>
              <a:t> Holkar </a:t>
            </a:r>
            <a:r>
              <a:rPr lang="en-US" sz="1000" b="0" i="0" dirty="0" err="1">
                <a:solidFill>
                  <a:srgbClr val="202124"/>
                </a:solidFill>
                <a:effectLst/>
                <a:latin typeface="Times New Roman" panose="02020603050405020304" pitchFamily="18" charset="0"/>
                <a:cs typeface="Times New Roman" panose="02020603050405020304" pitchFamily="18" charset="0"/>
              </a:rPr>
              <a:t>ke</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Prashashnik</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Siddhanton</a:t>
            </a:r>
            <a:r>
              <a:rPr lang="en-US" sz="1000" b="0" i="0" dirty="0">
                <a:solidFill>
                  <a:srgbClr val="202124"/>
                </a:solidFill>
                <a:effectLst/>
                <a:latin typeface="Times New Roman" panose="02020603050405020304" pitchFamily="18" charset="0"/>
                <a:cs typeface="Times New Roman" panose="02020603050405020304" pitchFamily="18" charset="0"/>
              </a:rPr>
              <a:t> ka ek </a:t>
            </a:r>
            <a:r>
              <a:rPr lang="en-US" sz="1000" b="0" i="0" dirty="0" err="1">
                <a:solidFill>
                  <a:srgbClr val="202124"/>
                </a:solidFill>
                <a:effectLst/>
                <a:latin typeface="Times New Roman" panose="02020603050405020304" pitchFamily="18" charset="0"/>
                <a:cs typeface="Times New Roman" panose="02020603050405020304" pitchFamily="18" charset="0"/>
              </a:rPr>
              <a:t>Aalochnatmak</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evam</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Samkalin</a:t>
            </a:r>
            <a:r>
              <a:rPr lang="en-US" sz="1000" b="0" i="0" dirty="0">
                <a:solidFill>
                  <a:srgbClr val="202124"/>
                </a:solidFill>
                <a:effectLst/>
                <a:latin typeface="Times New Roman" panose="02020603050405020304" pitchFamily="18" charset="0"/>
                <a:cs typeface="Times New Roman" panose="02020603050405020304" pitchFamily="18" charset="0"/>
              </a:rPr>
              <a:t> Adhyayan’, in One Day National Seminar on “Rashtra Nirmaan </a:t>
            </a:r>
            <a:r>
              <a:rPr lang="en-US" sz="1000" b="0" i="0" dirty="0" err="1">
                <a:solidFill>
                  <a:srgbClr val="202124"/>
                </a:solidFill>
                <a:effectLst/>
                <a:latin typeface="Times New Roman" panose="02020603050405020304" pitchFamily="18" charset="0"/>
                <a:cs typeface="Times New Roman" panose="02020603050405020304" pitchFamily="18" charset="0"/>
              </a:rPr>
              <a:t>mein</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Lokmata</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Ahilyabai</a:t>
            </a:r>
            <a:r>
              <a:rPr lang="en-US" sz="1000" b="0" i="0" dirty="0">
                <a:solidFill>
                  <a:srgbClr val="202124"/>
                </a:solidFill>
                <a:effectLst/>
                <a:latin typeface="Times New Roman" panose="02020603050405020304" pitchFamily="18" charset="0"/>
                <a:cs typeface="Times New Roman" panose="02020603050405020304" pitchFamily="18" charset="0"/>
              </a:rPr>
              <a:t> Holkar ka </a:t>
            </a:r>
            <a:r>
              <a:rPr lang="en-US" sz="1000" b="0" i="0" dirty="0" err="1">
                <a:solidFill>
                  <a:srgbClr val="202124"/>
                </a:solidFill>
                <a:effectLst/>
                <a:latin typeface="Times New Roman" panose="02020603050405020304" pitchFamily="18" charset="0"/>
                <a:cs typeface="Times New Roman" panose="02020603050405020304" pitchFamily="18" charset="0"/>
              </a:rPr>
              <a:t>Avdan</a:t>
            </a:r>
            <a:r>
              <a:rPr lang="en-US" sz="1000" b="0" i="0" dirty="0">
                <a:solidFill>
                  <a:srgbClr val="202124"/>
                </a:solidFill>
                <a:effectLst/>
                <a:latin typeface="Times New Roman" panose="02020603050405020304" pitchFamily="18" charset="0"/>
                <a:cs typeface="Times New Roman" panose="02020603050405020304" pitchFamily="18" charset="0"/>
              </a:rPr>
              <a:t>”, organized by Medhavini Sindhu Srijan, Delhi </a:t>
            </a:r>
            <a:r>
              <a:rPr lang="en-US" sz="1000" b="0" i="0" dirty="0" err="1">
                <a:solidFill>
                  <a:srgbClr val="202124"/>
                </a:solidFill>
                <a:effectLst/>
                <a:latin typeface="Times New Roman" panose="02020603050405020304" pitchFamily="18" charset="0"/>
                <a:cs typeface="Times New Roman" panose="02020603050405020304" pitchFamily="18" charset="0"/>
              </a:rPr>
              <a:t>Prant</a:t>
            </a:r>
            <a:r>
              <a:rPr lang="en-US" sz="1000" b="0" i="0" dirty="0">
                <a:solidFill>
                  <a:srgbClr val="202124"/>
                </a:solidFill>
                <a:effectLst/>
                <a:latin typeface="Times New Roman" panose="02020603050405020304" pitchFamily="18" charset="0"/>
                <a:cs typeface="Times New Roman" panose="02020603050405020304" pitchFamily="18" charset="0"/>
              </a:rPr>
              <a:t>. </a:t>
            </a:r>
          </a:p>
          <a:p>
            <a:pPr marL="228600" indent="-228600" algn="just">
              <a:buFont typeface="+mj-lt"/>
              <a:buAutoNum type="arabicPeriod"/>
            </a:pPr>
            <a:r>
              <a:rPr lang="en-US" sz="1000" dirty="0">
                <a:solidFill>
                  <a:srgbClr val="202124"/>
                </a:solidFill>
                <a:latin typeface="Times New Roman" panose="02020603050405020304" pitchFamily="18" charset="0"/>
                <a:cs typeface="Times New Roman" panose="02020603050405020304" pitchFamily="18" charset="0"/>
              </a:rPr>
              <a:t>29-30</a:t>
            </a:r>
            <a:r>
              <a:rPr lang="en-US" sz="1000" baseline="30000" dirty="0">
                <a:solidFill>
                  <a:srgbClr val="202124"/>
                </a:solidFill>
                <a:latin typeface="Times New Roman" panose="02020603050405020304" pitchFamily="18" charset="0"/>
                <a:cs typeface="Times New Roman" panose="02020603050405020304" pitchFamily="18" charset="0"/>
              </a:rPr>
              <a:t>th</a:t>
            </a:r>
            <a:r>
              <a:rPr lang="en-US" sz="1000" dirty="0">
                <a:solidFill>
                  <a:srgbClr val="202124"/>
                </a:solidFill>
                <a:latin typeface="Times New Roman" panose="02020603050405020304" pitchFamily="18" charset="0"/>
                <a:cs typeface="Times New Roman" panose="02020603050405020304" pitchFamily="18" charset="0"/>
              </a:rPr>
              <a:t> April 2025, paper title An aqua cultural examination of highly </a:t>
            </a:r>
            <a:r>
              <a:rPr lang="en-US" sz="1000" dirty="0" err="1">
                <a:solidFill>
                  <a:srgbClr val="202124"/>
                </a:solidFill>
                <a:latin typeface="Times New Roman" panose="02020603050405020304" pitchFamily="18" charset="0"/>
                <a:cs typeface="Times New Roman" panose="02020603050405020304" pitchFamily="18" charset="0"/>
              </a:rPr>
              <a:t>susceptile</a:t>
            </a:r>
            <a:r>
              <a:rPr lang="en-US" sz="1000" dirty="0">
                <a:solidFill>
                  <a:srgbClr val="202124"/>
                </a:solidFill>
                <a:latin typeface="Times New Roman" panose="02020603050405020304" pitchFamily="18" charset="0"/>
                <a:cs typeface="Times New Roman" panose="02020603050405020304" pitchFamily="18" charset="0"/>
              </a:rPr>
              <a:t> indigenous communities and revered water sources, focusing on tribal group and aquatic </a:t>
            </a:r>
            <a:r>
              <a:rPr lang="en-US" sz="1000" dirty="0" err="1">
                <a:solidFill>
                  <a:srgbClr val="202124"/>
                </a:solidFill>
                <a:latin typeface="Times New Roman" panose="02020603050405020304" pitchFamily="18" charset="0"/>
                <a:cs typeface="Times New Roman" panose="02020603050405020304" pitchFamily="18" charset="0"/>
              </a:rPr>
              <a:t>recources</a:t>
            </a:r>
            <a:r>
              <a:rPr lang="en-US" sz="1000" dirty="0">
                <a:solidFill>
                  <a:srgbClr val="202124"/>
                </a:solidFill>
                <a:latin typeface="Times New Roman" panose="02020603050405020304" pitchFamily="18" charset="0"/>
                <a:cs typeface="Times New Roman" panose="02020603050405020304" pitchFamily="18" charset="0"/>
              </a:rPr>
              <a:t> in </a:t>
            </a:r>
            <a:r>
              <a:rPr lang="en-US" sz="1000" dirty="0" err="1">
                <a:solidFill>
                  <a:srgbClr val="202124"/>
                </a:solidFill>
                <a:latin typeface="Times New Roman" panose="02020603050405020304" pitchFamily="18" charset="0"/>
                <a:cs typeface="Times New Roman" panose="02020603050405020304" pitchFamily="18" charset="0"/>
              </a:rPr>
              <a:t>chattisgarh</a:t>
            </a:r>
            <a:r>
              <a:rPr lang="en-US" sz="1000" dirty="0">
                <a:solidFill>
                  <a:srgbClr val="202124"/>
                </a:solidFill>
                <a:latin typeface="Times New Roman" panose="02020603050405020304" pitchFamily="18" charset="0"/>
                <a:cs typeface="Times New Roman" panose="02020603050405020304" pitchFamily="18" charset="0"/>
              </a:rPr>
              <a:t>, India. In two Days national seminar at SKM Dumka University Jharkhand and Bhimrao Ambedkar College, University of Delhi. </a:t>
            </a:r>
          </a:p>
          <a:p>
            <a:pPr marL="228600" indent="-228600" algn="just">
              <a:buFont typeface="+mj-lt"/>
              <a:buAutoNum type="arabicPeriod"/>
            </a:pPr>
            <a:r>
              <a:rPr lang="en-US" sz="1000" dirty="0">
                <a:solidFill>
                  <a:srgbClr val="202124"/>
                </a:solidFill>
                <a:latin typeface="Times New Roman" panose="02020603050405020304" pitchFamily="18" charset="0"/>
                <a:cs typeface="Times New Roman" panose="02020603050405020304" pitchFamily="18" charset="0"/>
              </a:rPr>
              <a:t>1</a:t>
            </a:r>
            <a:r>
              <a:rPr lang="en-US" sz="1000" baseline="30000" dirty="0">
                <a:solidFill>
                  <a:srgbClr val="202124"/>
                </a:solidFill>
                <a:latin typeface="Times New Roman" panose="02020603050405020304" pitchFamily="18" charset="0"/>
                <a:cs typeface="Times New Roman" panose="02020603050405020304" pitchFamily="18" charset="0"/>
              </a:rPr>
              <a:t>st</a:t>
            </a:r>
            <a:r>
              <a:rPr lang="en-US" sz="1000" dirty="0">
                <a:solidFill>
                  <a:srgbClr val="202124"/>
                </a:solidFill>
                <a:latin typeface="Times New Roman" panose="02020603050405020304" pitchFamily="18" charset="0"/>
                <a:cs typeface="Times New Roman" panose="02020603050405020304" pitchFamily="18" charset="0"/>
              </a:rPr>
              <a:t> -2</a:t>
            </a:r>
            <a:r>
              <a:rPr lang="en-US" sz="1000" baseline="30000" dirty="0">
                <a:solidFill>
                  <a:srgbClr val="202124"/>
                </a:solidFill>
                <a:latin typeface="Times New Roman" panose="02020603050405020304" pitchFamily="18" charset="0"/>
                <a:cs typeface="Times New Roman" panose="02020603050405020304" pitchFamily="18" charset="0"/>
              </a:rPr>
              <a:t>nd</a:t>
            </a:r>
            <a:r>
              <a:rPr lang="en-US" sz="1000" dirty="0">
                <a:solidFill>
                  <a:srgbClr val="202124"/>
                </a:solidFill>
                <a:latin typeface="Times New Roman" panose="02020603050405020304" pitchFamily="18" charset="0"/>
                <a:cs typeface="Times New Roman" panose="02020603050405020304" pitchFamily="18" charset="0"/>
              </a:rPr>
              <a:t> May 2025, paper entitled examining south Asian diplomatic </a:t>
            </a:r>
            <a:r>
              <a:rPr lang="en-US" sz="1000" dirty="0" err="1">
                <a:solidFill>
                  <a:srgbClr val="202124"/>
                </a:solidFill>
                <a:latin typeface="Times New Roman" panose="02020603050405020304" pitchFamily="18" charset="0"/>
                <a:cs typeface="Times New Roman" panose="02020603050405020304" pitchFamily="18" charset="0"/>
              </a:rPr>
              <a:t>Tiles:A</a:t>
            </a:r>
            <a:r>
              <a:rPr lang="en-US" sz="1000" dirty="0">
                <a:solidFill>
                  <a:srgbClr val="202124"/>
                </a:solidFill>
                <a:latin typeface="Times New Roman" panose="02020603050405020304" pitchFamily="18" charset="0"/>
                <a:cs typeface="Times New Roman" panose="02020603050405020304" pitchFamily="18" charset="0"/>
              </a:rPr>
              <a:t> focus on India’s soft power approach. </a:t>
            </a:r>
            <a:r>
              <a:rPr lang="en-US" sz="1000" dirty="0" err="1">
                <a:solidFill>
                  <a:srgbClr val="202124"/>
                </a:solidFill>
                <a:latin typeface="Times New Roman" panose="02020603050405020304" pitchFamily="18" charset="0"/>
                <a:cs typeface="Times New Roman" panose="02020603050405020304" pitchFamily="18" charset="0"/>
              </a:rPr>
              <a:t>Organised</a:t>
            </a:r>
            <a:r>
              <a:rPr lang="en-US" sz="1000" dirty="0">
                <a:solidFill>
                  <a:srgbClr val="202124"/>
                </a:solidFill>
                <a:latin typeface="Times New Roman" panose="02020603050405020304" pitchFamily="18" charset="0"/>
                <a:cs typeface="Times New Roman" panose="02020603050405020304" pitchFamily="18" charset="0"/>
              </a:rPr>
              <a:t> by </a:t>
            </a:r>
            <a:r>
              <a:rPr lang="en-US" sz="1000" dirty="0" err="1">
                <a:solidFill>
                  <a:srgbClr val="202124"/>
                </a:solidFill>
                <a:latin typeface="Times New Roman" panose="02020603050405020304" pitchFamily="18" charset="0"/>
                <a:cs typeface="Times New Roman" panose="02020603050405020304" pitchFamily="18" charset="0"/>
              </a:rPr>
              <a:t>Sayamlal</a:t>
            </a:r>
            <a:r>
              <a:rPr lang="en-US" sz="1000" dirty="0">
                <a:solidFill>
                  <a:srgbClr val="202124"/>
                </a:solidFill>
                <a:latin typeface="Times New Roman" panose="02020603050405020304" pitchFamily="18" charset="0"/>
                <a:cs typeface="Times New Roman" panose="02020603050405020304" pitchFamily="18" charset="0"/>
              </a:rPr>
              <a:t> college, university of Delhi. </a:t>
            </a:r>
            <a:endParaRPr lang="en-IN" sz="1000" dirty="0"/>
          </a:p>
        </p:txBody>
      </p:sp>
      <p:sp>
        <p:nvSpPr>
          <p:cNvPr id="11" name="TextBox 10">
            <a:extLst>
              <a:ext uri="{FF2B5EF4-FFF2-40B4-BE49-F238E27FC236}">
                <a16:creationId xmlns:a16="http://schemas.microsoft.com/office/drawing/2014/main" id="{90F47BB3-2179-4838-BB55-03719C344257}"/>
              </a:ext>
            </a:extLst>
          </p:cNvPr>
          <p:cNvSpPr txBox="1"/>
          <p:nvPr/>
        </p:nvSpPr>
        <p:spPr>
          <a:xfrm>
            <a:off x="6803698" y="2897994"/>
            <a:ext cx="4854901" cy="332398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000" b="1" i="0" dirty="0">
                <a:solidFill>
                  <a:srgbClr val="202124"/>
                </a:solidFill>
                <a:effectLst/>
                <a:latin typeface="Times New Roman" panose="02020603050405020304" pitchFamily="18" charset="0"/>
                <a:cs typeface="Times New Roman" panose="02020603050405020304" pitchFamily="18" charset="0"/>
              </a:rPr>
              <a:t>Mr. Akshat Pushpam</a:t>
            </a:r>
          </a:p>
          <a:p>
            <a:pPr algn="ctr"/>
            <a:endParaRPr lang="en-US" sz="1000" b="1" i="0" dirty="0">
              <a:solidFill>
                <a:srgbClr val="202124"/>
              </a:solidFill>
              <a:effectLst/>
              <a:latin typeface="Times New Roman" panose="02020603050405020304" pitchFamily="18" charset="0"/>
              <a:cs typeface="Times New Roman" panose="02020603050405020304" pitchFamily="18" charset="0"/>
            </a:endParaRP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Presented a paper “Caste and Class in Bangladesh</a:t>
            </a:r>
            <a:r>
              <a:rPr lang="en-US" sz="1000" dirty="0">
                <a:solidFill>
                  <a:srgbClr val="202124"/>
                </a:solidFill>
                <a:latin typeface="Times New Roman" panose="02020603050405020304" pitchFamily="18" charset="0"/>
                <a:cs typeface="Times New Roman" panose="02020603050405020304" pitchFamily="18" charset="0"/>
              </a:rPr>
              <a:t> during crisis time” at the Central university of Haryana on 8</a:t>
            </a:r>
            <a:r>
              <a:rPr lang="en-US" sz="1000" baseline="30000" dirty="0">
                <a:solidFill>
                  <a:srgbClr val="202124"/>
                </a:solidFill>
                <a:latin typeface="Times New Roman" panose="02020603050405020304" pitchFamily="18" charset="0"/>
                <a:cs typeface="Times New Roman" panose="02020603050405020304" pitchFamily="18" charset="0"/>
              </a:rPr>
              <a:t>th</a:t>
            </a:r>
            <a:r>
              <a:rPr lang="en-US" sz="1000" dirty="0">
                <a:solidFill>
                  <a:srgbClr val="202124"/>
                </a:solidFill>
                <a:latin typeface="Times New Roman" panose="02020603050405020304" pitchFamily="18" charset="0"/>
                <a:cs typeface="Times New Roman" panose="02020603050405020304" pitchFamily="18" charset="0"/>
              </a:rPr>
              <a:t> -9</a:t>
            </a:r>
            <a:r>
              <a:rPr lang="en-US" sz="1000" baseline="30000" dirty="0">
                <a:solidFill>
                  <a:srgbClr val="202124"/>
                </a:solidFill>
                <a:latin typeface="Times New Roman" panose="02020603050405020304" pitchFamily="18" charset="0"/>
                <a:cs typeface="Times New Roman" panose="02020603050405020304" pitchFamily="18" charset="0"/>
              </a:rPr>
              <a:t>th</a:t>
            </a:r>
            <a:r>
              <a:rPr lang="en-US" sz="1000" dirty="0">
                <a:solidFill>
                  <a:srgbClr val="202124"/>
                </a:solidFill>
                <a:latin typeface="Times New Roman" panose="02020603050405020304" pitchFamily="18" charset="0"/>
                <a:cs typeface="Times New Roman" panose="02020603050405020304" pitchFamily="18" charset="0"/>
              </a:rPr>
              <a:t> April 2025. </a:t>
            </a:r>
            <a:endParaRPr lang="en-US" sz="1000" b="0" i="0" dirty="0">
              <a:solidFill>
                <a:srgbClr val="202124"/>
              </a:solidFill>
              <a:effectLst/>
              <a:latin typeface="Times New Roman" panose="02020603050405020304" pitchFamily="18" charset="0"/>
              <a:cs typeface="Times New Roman" panose="02020603050405020304" pitchFamily="18" charset="0"/>
            </a:endParaRP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Presented paper “Period Poverty: The Social and Economic Inequality of Menstrual Health” in National Seminar at Central University of Haryana on 6</a:t>
            </a:r>
            <a:r>
              <a:rPr lang="en-US" sz="1000" b="0" i="0" baseline="30000" dirty="0">
                <a:solidFill>
                  <a:srgbClr val="202124"/>
                </a:solidFill>
                <a:effectLst/>
                <a:latin typeface="Times New Roman" panose="02020603050405020304" pitchFamily="18" charset="0"/>
                <a:cs typeface="Times New Roman" panose="02020603050405020304" pitchFamily="18" charset="0"/>
              </a:rPr>
              <a:t>th</a:t>
            </a:r>
            <a:r>
              <a:rPr lang="en-US" sz="1000" b="0" i="0" dirty="0">
                <a:solidFill>
                  <a:srgbClr val="202124"/>
                </a:solidFill>
                <a:effectLst/>
                <a:latin typeface="Times New Roman" panose="02020603050405020304" pitchFamily="18" charset="0"/>
                <a:cs typeface="Times New Roman" panose="02020603050405020304" pitchFamily="18" charset="0"/>
              </a:rPr>
              <a:t> – 7</a:t>
            </a:r>
            <a:r>
              <a:rPr lang="en-US" sz="1000" b="0" i="0" baseline="30000" dirty="0">
                <a:solidFill>
                  <a:srgbClr val="202124"/>
                </a:solidFill>
                <a:effectLst/>
                <a:latin typeface="Times New Roman" panose="02020603050405020304" pitchFamily="18" charset="0"/>
                <a:cs typeface="Times New Roman" panose="02020603050405020304" pitchFamily="18" charset="0"/>
              </a:rPr>
              <a:t>th</a:t>
            </a:r>
            <a:r>
              <a:rPr lang="en-US" sz="1000" b="0" i="0" dirty="0">
                <a:solidFill>
                  <a:srgbClr val="202124"/>
                </a:solidFill>
                <a:effectLst/>
                <a:latin typeface="Times New Roman" panose="02020603050405020304" pitchFamily="18" charset="0"/>
                <a:cs typeface="Times New Roman" panose="02020603050405020304" pitchFamily="18" charset="0"/>
              </a:rPr>
              <a:t> Feb, 2025. </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Presented paper “Difference and Disabilities within </a:t>
            </a:r>
            <a:r>
              <a:rPr lang="en-US" sz="1000" b="0" i="0" dirty="0" err="1">
                <a:solidFill>
                  <a:srgbClr val="202124"/>
                </a:solidFill>
                <a:effectLst/>
                <a:latin typeface="Times New Roman" panose="02020603050405020304" pitchFamily="18" charset="0"/>
                <a:cs typeface="Times New Roman" panose="02020603050405020304" pitchFamily="18" charset="0"/>
              </a:rPr>
              <a:t>Dalitfold</a:t>
            </a:r>
            <a:r>
              <a:rPr lang="en-US" sz="1000" b="0" i="0" dirty="0">
                <a:solidFill>
                  <a:srgbClr val="202124"/>
                </a:solidFill>
                <a:effectLst/>
                <a:latin typeface="Times New Roman" panose="02020603050405020304" pitchFamily="18" charset="0"/>
                <a:cs typeface="Times New Roman" panose="02020603050405020304" pitchFamily="18" charset="0"/>
              </a:rPr>
              <a:t>: A study of Magadh Division of Bihar” in 61</a:t>
            </a:r>
            <a:r>
              <a:rPr lang="en-US" sz="1000" b="0" i="0" baseline="30000" dirty="0">
                <a:solidFill>
                  <a:srgbClr val="202124"/>
                </a:solidFill>
                <a:effectLst/>
                <a:latin typeface="Times New Roman" panose="02020603050405020304" pitchFamily="18" charset="0"/>
                <a:cs typeface="Times New Roman" panose="02020603050405020304" pitchFamily="18" charset="0"/>
              </a:rPr>
              <a:t>st</a:t>
            </a:r>
            <a:r>
              <a:rPr lang="en-US" sz="1000" b="0" i="0" dirty="0">
                <a:solidFill>
                  <a:srgbClr val="202124"/>
                </a:solidFill>
                <a:effectLst/>
                <a:latin typeface="Times New Roman" panose="02020603050405020304" pitchFamily="18" charset="0"/>
                <a:cs typeface="Times New Roman" panose="02020603050405020304" pitchFamily="18" charset="0"/>
              </a:rPr>
              <a:t> Indian Political Science Conference &amp; International Seminar on 18</a:t>
            </a:r>
            <a:r>
              <a:rPr lang="en-US" sz="1000" b="0" i="0" baseline="30000" dirty="0">
                <a:solidFill>
                  <a:srgbClr val="202124"/>
                </a:solidFill>
                <a:effectLst/>
                <a:latin typeface="Times New Roman" panose="02020603050405020304" pitchFamily="18" charset="0"/>
                <a:cs typeface="Times New Roman" panose="02020603050405020304" pitchFamily="18" charset="0"/>
              </a:rPr>
              <a:t>th</a:t>
            </a:r>
            <a:r>
              <a:rPr lang="en-US" sz="1000" b="0" i="0" dirty="0">
                <a:solidFill>
                  <a:srgbClr val="202124"/>
                </a:solidFill>
                <a:effectLst/>
                <a:latin typeface="Times New Roman" panose="02020603050405020304" pitchFamily="18" charset="0"/>
                <a:cs typeface="Times New Roman" panose="02020603050405020304" pitchFamily="18" charset="0"/>
              </a:rPr>
              <a:t> – 19</a:t>
            </a:r>
            <a:r>
              <a:rPr lang="en-US" sz="1000" b="0" i="0" baseline="30000" dirty="0">
                <a:solidFill>
                  <a:srgbClr val="202124"/>
                </a:solidFill>
                <a:effectLst/>
                <a:latin typeface="Times New Roman" panose="02020603050405020304" pitchFamily="18" charset="0"/>
                <a:cs typeface="Times New Roman" panose="02020603050405020304" pitchFamily="18" charset="0"/>
              </a:rPr>
              <a:t>th</a:t>
            </a:r>
            <a:r>
              <a:rPr lang="en-US" sz="1000" b="0" i="0" dirty="0">
                <a:solidFill>
                  <a:srgbClr val="202124"/>
                </a:solidFill>
                <a:effectLst/>
                <a:latin typeface="Times New Roman" panose="02020603050405020304" pitchFamily="18" charset="0"/>
                <a:cs typeface="Times New Roman" panose="02020603050405020304" pitchFamily="18" charset="0"/>
              </a:rPr>
              <a:t> October 2024. </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Presented paper “Dalit Atrocities and Human Rights Concern in India” in ICSSR and NHRC sponsored 2-day International Seminar organized at Centre of Human Studies </a:t>
            </a:r>
            <a:r>
              <a:rPr lang="en-US" sz="1000" b="0" i="0" dirty="0" err="1">
                <a:solidFill>
                  <a:srgbClr val="202124"/>
                </a:solidFill>
                <a:effectLst/>
                <a:latin typeface="Times New Roman" panose="02020603050405020304" pitchFamily="18" charset="0"/>
                <a:cs typeface="Times New Roman" panose="02020603050405020304" pitchFamily="18" charset="0"/>
              </a:rPr>
              <a:t>Programme</a:t>
            </a:r>
            <a:r>
              <a:rPr lang="en-US" sz="1000" b="0" i="0" dirty="0">
                <a:solidFill>
                  <a:srgbClr val="202124"/>
                </a:solidFill>
                <a:effectLst/>
                <a:latin typeface="Times New Roman" panose="02020603050405020304" pitchFamily="18" charset="0"/>
                <a:cs typeface="Times New Roman" panose="02020603050405020304" pitchFamily="18" charset="0"/>
              </a:rPr>
              <a:t> at Jawaharlal Nehru University on 27</a:t>
            </a:r>
            <a:r>
              <a:rPr lang="en-US" sz="1000" b="0" i="0" baseline="30000" dirty="0">
                <a:solidFill>
                  <a:srgbClr val="202124"/>
                </a:solidFill>
                <a:effectLst/>
                <a:latin typeface="Times New Roman" panose="02020603050405020304" pitchFamily="18" charset="0"/>
                <a:cs typeface="Times New Roman" panose="02020603050405020304" pitchFamily="18" charset="0"/>
              </a:rPr>
              <a:t>th</a:t>
            </a:r>
            <a:r>
              <a:rPr lang="en-US" sz="1000" b="0" i="0" dirty="0">
                <a:solidFill>
                  <a:srgbClr val="202124"/>
                </a:solidFill>
                <a:effectLst/>
                <a:latin typeface="Times New Roman" panose="02020603050405020304" pitchFamily="18" charset="0"/>
                <a:cs typeface="Times New Roman" panose="02020603050405020304" pitchFamily="18" charset="0"/>
              </a:rPr>
              <a:t>- 28</a:t>
            </a:r>
            <a:r>
              <a:rPr lang="en-US" sz="1000" b="0" i="0" baseline="30000" dirty="0">
                <a:solidFill>
                  <a:srgbClr val="202124"/>
                </a:solidFill>
                <a:effectLst/>
                <a:latin typeface="Times New Roman" panose="02020603050405020304" pitchFamily="18" charset="0"/>
                <a:cs typeface="Times New Roman" panose="02020603050405020304" pitchFamily="18" charset="0"/>
              </a:rPr>
              <a:t>th</a:t>
            </a:r>
            <a:r>
              <a:rPr lang="en-US" sz="1000" b="0" i="0" dirty="0">
                <a:solidFill>
                  <a:srgbClr val="202124"/>
                </a:solidFill>
                <a:effectLst/>
                <a:latin typeface="Times New Roman" panose="02020603050405020304" pitchFamily="18" charset="0"/>
                <a:cs typeface="Times New Roman" panose="02020603050405020304" pitchFamily="18" charset="0"/>
              </a:rPr>
              <a:t> March 2024. </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Presented paper “New Education Policy: An attempt to Academic Decolonization” in ICSSR Sponsored National Seminar held at the Department of Commerce in Central University of Haryana on 15th 16th February 2024 </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Presented paper entitled Intra Caste Differences and Dalit Politics in Bihar at 60th All India Political Science Conference and International Seminar on </a:t>
            </a:r>
            <a:r>
              <a:rPr lang="en-US" sz="1000" b="0" i="0" dirty="0" err="1">
                <a:solidFill>
                  <a:srgbClr val="202124"/>
                </a:solidFill>
                <a:effectLst/>
                <a:latin typeface="Times New Roman" panose="02020603050405020304" pitchFamily="18" charset="0"/>
                <a:cs typeface="Times New Roman" panose="02020603050405020304" pitchFamily="18" charset="0"/>
              </a:rPr>
              <a:t>Vasudhaiva</a:t>
            </a:r>
            <a:r>
              <a:rPr lang="en-US" sz="1000" b="0" i="0" dirty="0">
                <a:solidFill>
                  <a:srgbClr val="202124"/>
                </a:solidFill>
                <a:effectLst/>
                <a:latin typeface="Times New Roman" panose="02020603050405020304" pitchFamily="18" charset="0"/>
                <a:cs typeface="Times New Roman" panose="02020603050405020304" pitchFamily="18" charset="0"/>
              </a:rPr>
              <a:t> </a:t>
            </a:r>
            <a:r>
              <a:rPr lang="en-US" sz="1000" b="0" i="0" dirty="0" err="1">
                <a:solidFill>
                  <a:srgbClr val="202124"/>
                </a:solidFill>
                <a:effectLst/>
                <a:latin typeface="Times New Roman" panose="02020603050405020304" pitchFamily="18" charset="0"/>
                <a:cs typeface="Times New Roman" panose="02020603050405020304" pitchFamily="18" charset="0"/>
              </a:rPr>
              <a:t>Kutumbakam</a:t>
            </a:r>
            <a:r>
              <a:rPr lang="en-US" sz="1000" b="0" i="0" dirty="0">
                <a:solidFill>
                  <a:srgbClr val="202124"/>
                </a:solidFill>
                <a:effectLst/>
                <a:latin typeface="Times New Roman" panose="02020603050405020304" pitchFamily="18" charset="0"/>
                <a:cs typeface="Times New Roman" panose="02020603050405020304" pitchFamily="18" charset="0"/>
              </a:rPr>
              <a:t>: One Earth, One Family, One Future on 9th-10th September 2023. </a:t>
            </a:r>
          </a:p>
          <a:p>
            <a:pPr marL="228600" indent="-228600" algn="just">
              <a:buFont typeface="+mj-lt"/>
              <a:buAutoNum type="arabicPeriod"/>
            </a:pPr>
            <a:r>
              <a:rPr lang="en-US" sz="1000" b="0" i="0" dirty="0">
                <a:solidFill>
                  <a:srgbClr val="202124"/>
                </a:solidFill>
                <a:effectLst/>
                <a:latin typeface="Times New Roman" panose="02020603050405020304" pitchFamily="18" charset="0"/>
                <a:cs typeface="Times New Roman" panose="02020603050405020304" pitchFamily="18" charset="0"/>
              </a:rPr>
              <a:t>Presented paper entitled "Tracing the implications of Freebies politics in India" in National Seminar held at the Department of Sociology, Central University of Haryana on 20- 21st April 2023.</a:t>
            </a:r>
            <a:endParaRPr lang="en-IN" sz="1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1446991-FF3F-8960-4F43-9D7773E95EAB}"/>
              </a:ext>
            </a:extLst>
          </p:cNvPr>
          <p:cNvSpPr txBox="1"/>
          <p:nvPr/>
        </p:nvSpPr>
        <p:spPr>
          <a:xfrm>
            <a:off x="6803698" y="1619234"/>
            <a:ext cx="4854901" cy="101566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000" dirty="0">
                <a:latin typeface="Times New Roman" panose="02020603050405020304" pitchFamily="18" charset="0"/>
                <a:cs typeface="Times New Roman" panose="02020603050405020304" pitchFamily="18" charset="0"/>
              </a:rPr>
              <a:t>Mr. Jatin</a:t>
            </a:r>
          </a:p>
          <a:p>
            <a:pPr algn="ctr"/>
            <a:endParaRPr lang="en-US" sz="1000" dirty="0">
              <a:latin typeface="Times New Roman" panose="02020603050405020304" pitchFamily="18" charset="0"/>
              <a:cs typeface="Times New Roman" panose="02020603050405020304" pitchFamily="18" charset="0"/>
            </a:endParaRPr>
          </a:p>
          <a:p>
            <a:pPr marL="228600" indent="-228600" algn="just">
              <a:buFont typeface="+mj-lt"/>
              <a:buAutoNum type="arabicPeriod"/>
            </a:pPr>
            <a:r>
              <a:rPr lang="en-US" sz="1000" dirty="0">
                <a:latin typeface="Times New Roman" panose="02020603050405020304" pitchFamily="18" charset="0"/>
                <a:cs typeface="Times New Roman" panose="02020603050405020304" pitchFamily="18" charset="0"/>
              </a:rPr>
              <a:t>Participated in a workshop on Applied Social Science Research Methods, co-</a:t>
            </a:r>
            <a:r>
              <a:rPr lang="en-US" sz="1000" dirty="0" err="1">
                <a:latin typeface="Times New Roman" panose="02020603050405020304" pitchFamily="18" charset="0"/>
                <a:cs typeface="Times New Roman" panose="02020603050405020304" pitchFamily="18" charset="0"/>
              </a:rPr>
              <a:t>orgnised</a:t>
            </a:r>
            <a:r>
              <a:rPr lang="en-US" sz="1000" dirty="0">
                <a:latin typeface="Times New Roman" panose="02020603050405020304" pitchFamily="18" charset="0"/>
                <a:cs typeface="Times New Roman" panose="02020603050405020304" pitchFamily="18" charset="0"/>
              </a:rPr>
              <a:t> by University of Delhi and the University of Leeds (United Kingdom) held in the Department of Political Science, University of Delhi, from 30th March to 3rd April 2025.</a:t>
            </a:r>
            <a:endParaRPr lang="en-IN" sz="1000" dirty="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13EE2C87-2073-67EE-7EF7-98B11989E7AC}"/>
              </a:ext>
            </a:extLst>
          </p:cNvPr>
          <p:cNvCxnSpPr>
            <a:cxnSpLocks/>
          </p:cNvCxnSpPr>
          <p:nvPr/>
        </p:nvCxnSpPr>
        <p:spPr>
          <a:xfrm>
            <a:off x="2211564" y="963315"/>
            <a:ext cx="7410599" cy="0"/>
          </a:xfrm>
          <a:prstGeom prst="line">
            <a:avLst/>
          </a:prstGeom>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F702CC9B-B6B1-3B1E-2032-B427626EA30E}"/>
              </a:ext>
            </a:extLst>
          </p:cNvPr>
          <p:cNvSpPr txBox="1"/>
          <p:nvPr/>
        </p:nvSpPr>
        <p:spPr>
          <a:xfrm>
            <a:off x="696544" y="5714150"/>
            <a:ext cx="5491273" cy="101566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000" b="1" dirty="0">
                <a:latin typeface="Times New Roman" panose="02020603050405020304" pitchFamily="18" charset="0"/>
                <a:cs typeface="Times New Roman" panose="02020603050405020304" pitchFamily="18" charset="0"/>
              </a:rPr>
              <a:t>Mr. </a:t>
            </a:r>
            <a:r>
              <a:rPr lang="en-US" sz="1000" b="1" dirty="0" err="1">
                <a:latin typeface="Times New Roman" panose="02020603050405020304" pitchFamily="18" charset="0"/>
                <a:cs typeface="Times New Roman" panose="02020603050405020304" pitchFamily="18" charset="0"/>
              </a:rPr>
              <a:t>Vimlok</a:t>
            </a:r>
            <a:r>
              <a:rPr lang="en-US" sz="1000" b="1" dirty="0">
                <a:latin typeface="Times New Roman" panose="02020603050405020304" pitchFamily="18" charset="0"/>
                <a:cs typeface="Times New Roman" panose="02020603050405020304" pitchFamily="18" charset="0"/>
              </a:rPr>
              <a:t> Tiwari </a:t>
            </a:r>
          </a:p>
          <a:p>
            <a:pPr algn="ctr"/>
            <a:endParaRPr lang="en-US" sz="1000" dirty="0">
              <a:latin typeface="Times New Roman" panose="02020603050405020304" pitchFamily="18" charset="0"/>
              <a:cs typeface="Times New Roman" panose="02020603050405020304" pitchFamily="18" charset="0"/>
            </a:endParaRPr>
          </a:p>
          <a:p>
            <a:pPr marL="228600" indent="-228600" algn="just">
              <a:buFont typeface="+mj-lt"/>
              <a:buAutoNum type="arabicPeriod"/>
            </a:pPr>
            <a:r>
              <a:rPr lang="en-US" sz="1000" dirty="0">
                <a:latin typeface="Times New Roman" panose="02020603050405020304" pitchFamily="18" charset="0"/>
                <a:cs typeface="Times New Roman" panose="02020603050405020304" pitchFamily="18" charset="0"/>
              </a:rPr>
              <a:t>Participated in the following International Seminar –INTERNATIONAL CONFERENCE “India-Africa Relations: Exploring New Pathways and Building the Future Together“ </a:t>
            </a:r>
            <a:r>
              <a:rPr lang="en-US" sz="1000" dirty="0" err="1">
                <a:latin typeface="Times New Roman" panose="02020603050405020304" pitchFamily="18" charset="0"/>
                <a:cs typeface="Times New Roman" panose="02020603050405020304" pitchFamily="18" charset="0"/>
              </a:rPr>
              <a:t>Organised</a:t>
            </a:r>
            <a:r>
              <a:rPr lang="en-US" sz="1000" dirty="0">
                <a:latin typeface="Times New Roman" panose="02020603050405020304" pitchFamily="18" charset="0"/>
                <a:cs typeface="Times New Roman" panose="02020603050405020304" pitchFamily="18" charset="0"/>
              </a:rPr>
              <a:t> by the Department of African Studies, Faculty of Social Sciences, University of Delhi On 6th - 7th March, 2024</a:t>
            </a:r>
            <a:endParaRPr lang="en-IN"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25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23291-84B4-CB29-329A-537AD7007E71}"/>
              </a:ext>
            </a:extLst>
          </p:cNvPr>
          <p:cNvSpPr txBox="1"/>
          <p:nvPr/>
        </p:nvSpPr>
        <p:spPr>
          <a:xfrm>
            <a:off x="2080516" y="1948931"/>
            <a:ext cx="8516075" cy="200054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Research Project  </a:t>
            </a:r>
          </a:p>
          <a:p>
            <a:pPr algn="ctr"/>
            <a:endParaRPr lang="en-US" sz="2400" b="1" dirty="0">
              <a:solidFill>
                <a:srgbClr val="202124"/>
              </a:solidFill>
              <a:latin typeface="Times New Roman" panose="02020603050405020304" pitchFamily="18" charset="0"/>
              <a:cs typeface="Times New Roman" panose="02020603050405020304" pitchFamily="18" charset="0"/>
            </a:endParaRPr>
          </a:p>
          <a:p>
            <a:pPr algn="ctr"/>
            <a:r>
              <a:rPr lang="en-US" sz="3200" b="1" i="0" dirty="0">
                <a:solidFill>
                  <a:srgbClr val="202124"/>
                </a:solidFill>
                <a:effectLst/>
                <a:latin typeface="Times New Roman" panose="02020603050405020304" pitchFamily="18" charset="0"/>
                <a:cs typeface="Times New Roman" panose="02020603050405020304" pitchFamily="18" charset="0"/>
              </a:rPr>
              <a:t>Dr. Anuradha Singh</a:t>
            </a:r>
            <a:endParaRPr lang="en-US" sz="3200" dirty="0">
              <a:solidFill>
                <a:srgbClr val="202124"/>
              </a:solidFill>
              <a:latin typeface="Times New Roman" panose="02020603050405020304" pitchFamily="18" charset="0"/>
              <a:cs typeface="Times New Roman" panose="02020603050405020304" pitchFamily="18" charset="0"/>
            </a:endParaRPr>
          </a:p>
          <a:p>
            <a:pPr algn="ctr"/>
            <a:r>
              <a:rPr lang="en-US" sz="3200" dirty="0">
                <a:solidFill>
                  <a:srgbClr val="202124"/>
                </a:solidFill>
                <a:latin typeface="Times New Roman" panose="02020603050405020304" pitchFamily="18" charset="0"/>
                <a:cs typeface="Times New Roman" panose="02020603050405020304" pitchFamily="18" charset="0"/>
              </a:rPr>
              <a:t>Received ICCSR Minor Project of Rs. 7.5 Lakh</a:t>
            </a:r>
            <a:endParaRPr lang="en-US" sz="3200" b="1" i="0" dirty="0">
              <a:solidFill>
                <a:srgbClr val="202124"/>
              </a:solidFill>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DCE0E85-4785-8F95-7045-0BA0999398BF}"/>
              </a:ext>
            </a:extLst>
          </p:cNvPr>
          <p:cNvSpPr>
            <a:spLocks noGrp="1"/>
          </p:cNvSpPr>
          <p:nvPr>
            <p:ph type="title"/>
          </p:nvPr>
        </p:nvSpPr>
        <p:spPr>
          <a:xfrm>
            <a:off x="0" y="0"/>
            <a:ext cx="12294973" cy="1325563"/>
          </a:xfrm>
          <a:blipFill>
            <a:blip r:embed="rId2">
              <a:alphaModFix amt="24000"/>
            </a:blip>
            <a:tile tx="0" ty="0" sx="100000" sy="100000" flip="none" algn="tl"/>
          </a:blipFill>
        </p:spPr>
        <p:txBody>
          <a:bodyPr>
            <a:normAutofit/>
          </a:bodyPr>
          <a:lstStyle/>
          <a:p>
            <a:pPr algn="ctr"/>
            <a:r>
              <a:rPr lang="en-IN" sz="2800" b="1" dirty="0">
                <a:solidFill>
                  <a:srgbClr val="FF0000"/>
                </a:solidFill>
                <a:latin typeface="Times New Roman" panose="02020603050405020304" pitchFamily="18" charset="0"/>
                <a:cs typeface="Times New Roman" panose="02020603050405020304" pitchFamily="18" charset="0"/>
              </a:rPr>
              <a:t>Funding/Grants Received by Faculty Members </a:t>
            </a:r>
          </a:p>
        </p:txBody>
      </p:sp>
      <p:cxnSp>
        <p:nvCxnSpPr>
          <p:cNvPr id="3" name="Straight Connector 2">
            <a:extLst>
              <a:ext uri="{FF2B5EF4-FFF2-40B4-BE49-F238E27FC236}">
                <a16:creationId xmlns:a16="http://schemas.microsoft.com/office/drawing/2014/main" id="{197C165D-3161-80F2-D81C-E4E6A98F26F8}"/>
              </a:ext>
            </a:extLst>
          </p:cNvPr>
          <p:cNvCxnSpPr>
            <a:cxnSpLocks/>
          </p:cNvCxnSpPr>
          <p:nvPr/>
        </p:nvCxnSpPr>
        <p:spPr>
          <a:xfrm>
            <a:off x="2553629" y="974465"/>
            <a:ext cx="7180045"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7523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D7626D-DE6E-1F01-A889-F81420265E62}"/>
              </a:ext>
            </a:extLst>
          </p:cNvPr>
          <p:cNvSpPr txBox="1"/>
          <p:nvPr/>
        </p:nvSpPr>
        <p:spPr>
          <a:xfrm>
            <a:off x="2254450" y="2530626"/>
            <a:ext cx="8365604" cy="200054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Special Achievement - </a:t>
            </a:r>
          </a:p>
          <a:p>
            <a:pPr algn="ctr"/>
            <a:endParaRPr lang="en-US" sz="2400" b="1" dirty="0">
              <a:solidFill>
                <a:srgbClr val="202124"/>
              </a:solidFill>
              <a:latin typeface="Times New Roman" panose="02020603050405020304" pitchFamily="18" charset="0"/>
              <a:cs typeface="Times New Roman" panose="02020603050405020304" pitchFamily="18" charset="0"/>
            </a:endParaRPr>
          </a:p>
          <a:p>
            <a:pPr algn="ctr"/>
            <a:r>
              <a:rPr lang="en-US" sz="3200" b="1" i="0" dirty="0">
                <a:solidFill>
                  <a:srgbClr val="202124"/>
                </a:solidFill>
                <a:effectLst/>
                <a:latin typeface="Times New Roman" panose="02020603050405020304" pitchFamily="18" charset="0"/>
                <a:cs typeface="Times New Roman" panose="02020603050405020304" pitchFamily="18" charset="0"/>
              </a:rPr>
              <a:t>Mr. </a:t>
            </a:r>
            <a:r>
              <a:rPr lang="en-US" sz="3200" b="1" i="0" dirty="0" err="1">
                <a:solidFill>
                  <a:srgbClr val="202124"/>
                </a:solidFill>
                <a:effectLst/>
                <a:latin typeface="Times New Roman" panose="02020603050405020304" pitchFamily="18" charset="0"/>
                <a:cs typeface="Times New Roman" panose="02020603050405020304" pitchFamily="18" charset="0"/>
              </a:rPr>
              <a:t>Vimlok</a:t>
            </a:r>
            <a:r>
              <a:rPr lang="en-US" sz="3200" b="1" i="0" dirty="0">
                <a:solidFill>
                  <a:srgbClr val="202124"/>
                </a:solidFill>
                <a:effectLst/>
                <a:latin typeface="Times New Roman" panose="02020603050405020304" pitchFamily="18" charset="0"/>
                <a:cs typeface="Times New Roman" panose="02020603050405020304" pitchFamily="18" charset="0"/>
              </a:rPr>
              <a:t> Tiwari</a:t>
            </a:r>
            <a:r>
              <a:rPr lang="en-US" sz="3200" dirty="0">
                <a:solidFill>
                  <a:srgbClr val="202124"/>
                </a:solidFill>
                <a:latin typeface="Times New Roman" panose="02020603050405020304" pitchFamily="18" charset="0"/>
                <a:cs typeface="Times New Roman" panose="02020603050405020304" pitchFamily="18" charset="0"/>
              </a:rPr>
              <a:t> </a:t>
            </a:r>
          </a:p>
          <a:p>
            <a:pPr algn="ctr"/>
            <a:r>
              <a:rPr lang="en-US" sz="3200" dirty="0">
                <a:solidFill>
                  <a:srgbClr val="202124"/>
                </a:solidFill>
                <a:latin typeface="Times New Roman" panose="02020603050405020304" pitchFamily="18" charset="0"/>
                <a:cs typeface="Times New Roman" panose="02020603050405020304" pitchFamily="18" charset="0"/>
              </a:rPr>
              <a:t>Qualified UPSC 2024 with All India Rank 554</a:t>
            </a:r>
            <a:endParaRPr lang="en-US" sz="3200" b="1" i="0" dirty="0">
              <a:solidFill>
                <a:srgbClr val="202124"/>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CE94A7AC-4FCF-B600-27FA-01E996B7F6EA}"/>
              </a:ext>
            </a:extLst>
          </p:cNvPr>
          <p:cNvSpPr>
            <a:spLocks noGrp="1"/>
          </p:cNvSpPr>
          <p:nvPr>
            <p:ph type="title"/>
          </p:nvPr>
        </p:nvSpPr>
        <p:spPr>
          <a:xfrm>
            <a:off x="100361" y="0"/>
            <a:ext cx="12194612" cy="1325563"/>
          </a:xfrm>
          <a:blipFill>
            <a:blip r:embed="rId3">
              <a:alphaModFix amt="24000"/>
            </a:blip>
            <a:tile tx="0" ty="0" sx="100000" sy="100000" flip="none" algn="tl"/>
          </a:blipFill>
        </p:spPr>
        <p:txBody>
          <a:bodyPr>
            <a:normAutofit/>
          </a:bodyPr>
          <a:lstStyle/>
          <a:p>
            <a:r>
              <a:rPr lang="en-IN" sz="2800" b="1" dirty="0">
                <a:solidFill>
                  <a:srgbClr val="FF0000"/>
                </a:solidFill>
                <a:latin typeface="Times New Roman" panose="02020603050405020304" pitchFamily="18" charset="0"/>
                <a:cs typeface="Times New Roman" panose="02020603050405020304" pitchFamily="18" charset="0"/>
              </a:rPr>
              <a:t>    Other Information(s).</a:t>
            </a:r>
          </a:p>
        </p:txBody>
      </p:sp>
      <p:cxnSp>
        <p:nvCxnSpPr>
          <p:cNvPr id="5" name="Straight Connector 4">
            <a:extLst>
              <a:ext uri="{FF2B5EF4-FFF2-40B4-BE49-F238E27FC236}">
                <a16:creationId xmlns:a16="http://schemas.microsoft.com/office/drawing/2014/main" id="{5940AAAB-B779-649B-B9F3-8BCBD3BA64EF}"/>
              </a:ext>
            </a:extLst>
          </p:cNvPr>
          <p:cNvCxnSpPr>
            <a:cxnSpLocks/>
          </p:cNvCxnSpPr>
          <p:nvPr/>
        </p:nvCxnSpPr>
        <p:spPr>
          <a:xfrm>
            <a:off x="495544" y="993106"/>
            <a:ext cx="46659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9277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F21497-C4E8-BF00-FB0C-396CF6453BD9}"/>
              </a:ext>
            </a:extLst>
          </p:cNvPr>
          <p:cNvSpPr txBox="1"/>
          <p:nvPr/>
        </p:nvSpPr>
        <p:spPr>
          <a:xfrm>
            <a:off x="3706309" y="5941250"/>
            <a:ext cx="5298794" cy="369332"/>
          </a:xfrm>
          <a:prstGeom prst="rect">
            <a:avLst/>
          </a:prstGeom>
          <a:noFill/>
        </p:spPr>
        <p:txBody>
          <a:bodyPr wrap="square">
            <a:spAutoFit/>
          </a:bodyPr>
          <a:lstStyle/>
          <a:p>
            <a:r>
              <a:rPr lang="en-IN" b="1" dirty="0">
                <a:latin typeface="Times New Roman" panose="02020603050405020304" pitchFamily="18" charset="0"/>
                <a:cs typeface="Times New Roman" panose="02020603050405020304" pitchFamily="18" charset="0"/>
              </a:rPr>
              <a:t>Source – </a:t>
            </a:r>
            <a:r>
              <a:rPr lang="en-IN" dirty="0">
                <a:latin typeface="Times New Roman" panose="02020603050405020304" pitchFamily="18" charset="0"/>
                <a:cs typeface="Times New Roman" panose="02020603050405020304" pitchFamily="18" charset="0"/>
              </a:rPr>
              <a:t>Admission Data Available at College Admin</a:t>
            </a:r>
          </a:p>
        </p:txBody>
      </p:sp>
      <p:sp>
        <p:nvSpPr>
          <p:cNvPr id="7" name="Title 1">
            <a:extLst>
              <a:ext uri="{FF2B5EF4-FFF2-40B4-BE49-F238E27FC236}">
                <a16:creationId xmlns:a16="http://schemas.microsoft.com/office/drawing/2014/main" id="{9E767E6F-F166-C42F-75CE-7A195A49AA44}"/>
              </a:ext>
            </a:extLst>
          </p:cNvPr>
          <p:cNvSpPr>
            <a:spLocks noGrp="1"/>
          </p:cNvSpPr>
          <p:nvPr>
            <p:ph type="title"/>
          </p:nvPr>
        </p:nvSpPr>
        <p:spPr>
          <a:xfrm>
            <a:off x="-51487" y="0"/>
            <a:ext cx="12294973" cy="1325563"/>
          </a:xfrm>
          <a:blipFill>
            <a:blip r:embed="rId3">
              <a:alphaModFix amt="24000"/>
            </a:blip>
            <a:tile tx="0" ty="0" sx="100000" sy="100000" flip="none" algn="tl"/>
          </a:blipFill>
        </p:spPr>
        <p:txBody>
          <a:bodyPr>
            <a:normAutofit/>
          </a:bodyPr>
          <a:lstStyle/>
          <a:p>
            <a:pPr algn="ctr"/>
            <a:r>
              <a:rPr lang="en-IN" b="1" dirty="0">
                <a:solidFill>
                  <a:srgbClr val="FF0000"/>
                </a:solidFill>
                <a:latin typeface="Times New Roman" panose="02020603050405020304" pitchFamily="18" charset="0"/>
                <a:cs typeface="Times New Roman" panose="02020603050405020304" pitchFamily="18" charset="0"/>
              </a:rPr>
              <a:t>Student’s Diversity</a:t>
            </a:r>
          </a:p>
        </p:txBody>
      </p:sp>
      <p:cxnSp>
        <p:nvCxnSpPr>
          <p:cNvPr id="8" name="Straight Connector 7">
            <a:extLst>
              <a:ext uri="{FF2B5EF4-FFF2-40B4-BE49-F238E27FC236}">
                <a16:creationId xmlns:a16="http://schemas.microsoft.com/office/drawing/2014/main" id="{CE9AD8BB-FFB2-D826-7E08-A7C9B1F4DFED}"/>
              </a:ext>
            </a:extLst>
          </p:cNvPr>
          <p:cNvCxnSpPr>
            <a:cxnSpLocks/>
          </p:cNvCxnSpPr>
          <p:nvPr/>
        </p:nvCxnSpPr>
        <p:spPr>
          <a:xfrm>
            <a:off x="3706309" y="1055667"/>
            <a:ext cx="4923099"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2" name="Chart 1">
            <a:extLst>
              <a:ext uri="{FF2B5EF4-FFF2-40B4-BE49-F238E27FC236}">
                <a16:creationId xmlns:a16="http://schemas.microsoft.com/office/drawing/2014/main" id="{D5D167B5-019A-4E67-651E-4FB44D77428E}"/>
              </a:ext>
            </a:extLst>
          </p:cNvPr>
          <p:cNvGraphicFramePr>
            <a:graphicFrameLocks/>
          </p:cNvGraphicFramePr>
          <p:nvPr>
            <p:extLst>
              <p:ext uri="{D42A27DB-BD31-4B8C-83A1-F6EECF244321}">
                <p14:modId xmlns:p14="http://schemas.microsoft.com/office/powerpoint/2010/main" val="179591678"/>
              </p:ext>
            </p:extLst>
          </p:nvPr>
        </p:nvGraphicFramePr>
        <p:xfrm>
          <a:off x="6474106" y="1773329"/>
          <a:ext cx="4865573" cy="33889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5D121E7F-89D8-9634-552B-A9B2712F08FF}"/>
              </a:ext>
            </a:extLst>
          </p:cNvPr>
          <p:cNvGraphicFramePr>
            <a:graphicFrameLocks/>
          </p:cNvGraphicFramePr>
          <p:nvPr>
            <p:extLst>
              <p:ext uri="{D42A27DB-BD31-4B8C-83A1-F6EECF244321}">
                <p14:modId xmlns:p14="http://schemas.microsoft.com/office/powerpoint/2010/main" val="2397412665"/>
              </p:ext>
            </p:extLst>
          </p:nvPr>
        </p:nvGraphicFramePr>
        <p:xfrm>
          <a:off x="955957" y="1767566"/>
          <a:ext cx="4761937" cy="33889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872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164C579-98D9-CAFF-7AA7-794CF74132F0}"/>
              </a:ext>
            </a:extLst>
          </p:cNvPr>
          <p:cNvGraphicFramePr>
            <a:graphicFrameLocks/>
          </p:cNvGraphicFramePr>
          <p:nvPr>
            <p:extLst>
              <p:ext uri="{D42A27DB-BD31-4B8C-83A1-F6EECF244321}">
                <p14:modId xmlns:p14="http://schemas.microsoft.com/office/powerpoint/2010/main" val="1018802324"/>
              </p:ext>
            </p:extLst>
          </p:nvPr>
        </p:nvGraphicFramePr>
        <p:xfrm>
          <a:off x="1841339" y="410618"/>
          <a:ext cx="8483279" cy="49153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D2D4A3-D56A-70A6-2E12-0CA02D125198}"/>
              </a:ext>
            </a:extLst>
          </p:cNvPr>
          <p:cNvSpPr txBox="1"/>
          <p:nvPr/>
        </p:nvSpPr>
        <p:spPr>
          <a:xfrm>
            <a:off x="4134574" y="5975974"/>
            <a:ext cx="5310368" cy="369332"/>
          </a:xfrm>
          <a:prstGeom prst="rect">
            <a:avLst/>
          </a:prstGeom>
          <a:noFill/>
        </p:spPr>
        <p:txBody>
          <a:bodyPr wrap="square">
            <a:spAutoFit/>
          </a:bodyPr>
          <a:lstStyle/>
          <a:p>
            <a:r>
              <a:rPr lang="en-IN" b="1" dirty="0">
                <a:latin typeface="Times New Roman" panose="02020603050405020304" pitchFamily="18" charset="0"/>
                <a:cs typeface="Times New Roman" panose="02020603050405020304" pitchFamily="18" charset="0"/>
              </a:rPr>
              <a:t>Source – </a:t>
            </a:r>
            <a:r>
              <a:rPr lang="en-IN" dirty="0">
                <a:latin typeface="Times New Roman" panose="02020603050405020304" pitchFamily="18" charset="0"/>
                <a:cs typeface="Times New Roman" panose="02020603050405020304" pitchFamily="18" charset="0"/>
              </a:rPr>
              <a:t>Admission Data Available at College Admin</a:t>
            </a:r>
          </a:p>
        </p:txBody>
      </p:sp>
    </p:spTree>
    <p:extLst>
      <p:ext uri="{BB962C8B-B14F-4D97-AF65-F5344CB8AC3E}">
        <p14:creationId xmlns:p14="http://schemas.microsoft.com/office/powerpoint/2010/main" val="334781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19D47A7-94FE-1546-F7AA-8AE1A21CBD7E}"/>
              </a:ext>
            </a:extLst>
          </p:cNvPr>
          <p:cNvGraphicFramePr>
            <a:graphicFrameLocks/>
          </p:cNvGraphicFramePr>
          <p:nvPr>
            <p:extLst>
              <p:ext uri="{D42A27DB-BD31-4B8C-83A1-F6EECF244321}">
                <p14:modId xmlns:p14="http://schemas.microsoft.com/office/powerpoint/2010/main" val="252521450"/>
              </p:ext>
            </p:extLst>
          </p:nvPr>
        </p:nvGraphicFramePr>
        <p:xfrm>
          <a:off x="2339602" y="843284"/>
          <a:ext cx="8013540" cy="48666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7A48F8B-222C-1B90-F71F-F375645B3D95}"/>
              </a:ext>
            </a:extLst>
          </p:cNvPr>
          <p:cNvSpPr txBox="1"/>
          <p:nvPr/>
        </p:nvSpPr>
        <p:spPr>
          <a:xfrm>
            <a:off x="4134574" y="5975974"/>
            <a:ext cx="5310368" cy="369332"/>
          </a:xfrm>
          <a:prstGeom prst="rect">
            <a:avLst/>
          </a:prstGeom>
          <a:noFill/>
        </p:spPr>
        <p:txBody>
          <a:bodyPr wrap="square">
            <a:spAutoFit/>
          </a:bodyPr>
          <a:lstStyle/>
          <a:p>
            <a:r>
              <a:rPr lang="en-IN" b="1" dirty="0">
                <a:latin typeface="Times New Roman" panose="02020603050405020304" pitchFamily="18" charset="0"/>
                <a:cs typeface="Times New Roman" panose="02020603050405020304" pitchFamily="18" charset="0"/>
              </a:rPr>
              <a:t>Source – </a:t>
            </a:r>
            <a:r>
              <a:rPr lang="en-IN" dirty="0">
                <a:latin typeface="Times New Roman" panose="02020603050405020304" pitchFamily="18" charset="0"/>
                <a:cs typeface="Times New Roman" panose="02020603050405020304" pitchFamily="18" charset="0"/>
              </a:rPr>
              <a:t>Admission Data Available at College Admin</a:t>
            </a:r>
          </a:p>
        </p:txBody>
      </p:sp>
    </p:spTree>
    <p:extLst>
      <p:ext uri="{BB962C8B-B14F-4D97-AF65-F5344CB8AC3E}">
        <p14:creationId xmlns:p14="http://schemas.microsoft.com/office/powerpoint/2010/main" val="395756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02D5C6C-3B10-E9F4-2206-22B3D6EE94B1}"/>
              </a:ext>
            </a:extLst>
          </p:cNvPr>
          <p:cNvGraphicFramePr>
            <a:graphicFrameLocks/>
          </p:cNvGraphicFramePr>
          <p:nvPr>
            <p:extLst>
              <p:ext uri="{D42A27DB-BD31-4B8C-83A1-F6EECF244321}">
                <p14:modId xmlns:p14="http://schemas.microsoft.com/office/powerpoint/2010/main" val="1282061029"/>
              </p:ext>
            </p:extLst>
          </p:nvPr>
        </p:nvGraphicFramePr>
        <p:xfrm>
          <a:off x="1170214" y="623207"/>
          <a:ext cx="9851572" cy="5611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35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4EB-88ED-C5A8-53A4-04F32A91B308}"/>
              </a:ext>
            </a:extLst>
          </p:cNvPr>
          <p:cNvSpPr>
            <a:spLocks noGrp="1"/>
          </p:cNvSpPr>
          <p:nvPr>
            <p:ph type="title"/>
          </p:nvPr>
        </p:nvSpPr>
        <p:spPr/>
        <p:txBody>
          <a:bodyPr/>
          <a:lstStyle/>
          <a:p>
            <a:pPr>
              <a:lnSpc>
                <a:spcPct val="150000"/>
              </a:lnSpc>
            </a:pPr>
            <a:r>
              <a:rPr lang="en-IN" b="1" dirty="0">
                <a:solidFill>
                  <a:srgbClr val="FF0000"/>
                </a:solidFill>
                <a:latin typeface="Times New Roman" panose="02020603050405020304" pitchFamily="18" charset="0"/>
                <a:cs typeface="Times New Roman" panose="02020603050405020304" pitchFamily="18" charset="0"/>
              </a:rPr>
              <a:t>About the Department </a:t>
            </a:r>
          </a:p>
        </p:txBody>
      </p:sp>
      <p:sp>
        <p:nvSpPr>
          <p:cNvPr id="3" name="Content Placeholder 2">
            <a:extLst>
              <a:ext uri="{FF2B5EF4-FFF2-40B4-BE49-F238E27FC236}">
                <a16:creationId xmlns:a16="http://schemas.microsoft.com/office/drawing/2014/main" id="{4191E74F-86AC-089F-74B6-DCE057465574}"/>
              </a:ext>
            </a:extLst>
          </p:cNvPr>
          <p:cNvSpPr>
            <a:spLocks noGrp="1"/>
          </p:cNvSpPr>
          <p:nvPr>
            <p:ph idx="1"/>
          </p:nvPr>
        </p:nvSpPr>
        <p:spPr>
          <a:xfrm>
            <a:off x="838200" y="1790901"/>
            <a:ext cx="10515600" cy="4351338"/>
          </a:xfrm>
        </p:spPr>
        <p:txBody>
          <a:bodyPr>
            <a:normAutofit fontScale="92500" lnSpcReduction="20000"/>
          </a:bodyPr>
          <a:lstStyle/>
          <a:p>
            <a:pPr algn="just">
              <a:lnSpc>
                <a:spcPct val="150000"/>
              </a:lnSpc>
            </a:pPr>
            <a:r>
              <a:rPr lang="en-IN"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Political Science Department is one of the oldest department</a:t>
            </a:r>
            <a:r>
              <a:rPr lang="en-IN" dirty="0">
                <a:latin typeface="Times New Roman" panose="02020603050405020304" pitchFamily="18" charset="0"/>
                <a:cs typeface="Times New Roman" panose="02020603050405020304" pitchFamily="18" charset="0"/>
              </a:rPr>
              <a:t> of Bharati College, University of Delhi. Presently, the </a:t>
            </a:r>
            <a:r>
              <a:rPr lang="en-US" dirty="0">
                <a:latin typeface="Times New Roman" panose="02020603050405020304" pitchFamily="18" charset="0"/>
                <a:cs typeface="Times New Roman" panose="02020603050405020304" pitchFamily="18" charset="0"/>
              </a:rPr>
              <a:t>department offers three-year bachelor’s degree courses, in which we have two sections of </a:t>
            </a:r>
            <a:r>
              <a:rPr lang="en-US" dirty="0" err="1">
                <a:latin typeface="Times New Roman" panose="02020603050405020304" pitchFamily="18" charset="0"/>
                <a:cs typeface="Times New Roman" panose="02020603050405020304" pitchFamily="18" charset="0"/>
              </a:rPr>
              <a:t>honours</a:t>
            </a:r>
            <a:r>
              <a:rPr lang="en-IN" dirty="0">
                <a:latin typeface="Times New Roman" panose="02020603050405020304" pitchFamily="18" charset="0"/>
                <a:cs typeface="Times New Roman" panose="02020603050405020304" pitchFamily="18" charset="0"/>
              </a:rPr>
              <a:t> with a maximum strength of 40 in each section. Also, two sections of Major and Minor courses is being offered to the BA Programme students. </a:t>
            </a:r>
          </a:p>
          <a:p>
            <a:pPr algn="just">
              <a:lnSpc>
                <a:spcPct val="150000"/>
              </a:lnSpc>
            </a:pPr>
            <a:r>
              <a:rPr lang="en-IN" dirty="0">
                <a:latin typeface="Times New Roman" panose="02020603050405020304" pitchFamily="18" charset="0"/>
                <a:cs typeface="Times New Roman" panose="02020603050405020304" pitchFamily="18" charset="0"/>
              </a:rPr>
              <a:t>We also offer </a:t>
            </a:r>
            <a:r>
              <a:rPr lang="en-IN" b="1" dirty="0">
                <a:latin typeface="Times New Roman" panose="02020603050405020304" pitchFamily="18" charset="0"/>
                <a:cs typeface="Times New Roman" panose="02020603050405020304" pitchFamily="18" charset="0"/>
              </a:rPr>
              <a:t>Discipline Specific Elective, General Elective, Skill Enhancement, and Value-Added </a:t>
            </a:r>
            <a:r>
              <a:rPr lang="en-IN" dirty="0">
                <a:latin typeface="Times New Roman" panose="02020603050405020304" pitchFamily="18" charset="0"/>
                <a:cs typeface="Times New Roman" panose="02020603050405020304" pitchFamily="18" charset="0"/>
              </a:rPr>
              <a:t>papers for all the students BA Hons., &amp; BA Programme.  </a:t>
            </a:r>
          </a:p>
        </p:txBody>
      </p:sp>
      <p:cxnSp>
        <p:nvCxnSpPr>
          <p:cNvPr id="5" name="Straight Connector 4">
            <a:extLst>
              <a:ext uri="{FF2B5EF4-FFF2-40B4-BE49-F238E27FC236}">
                <a16:creationId xmlns:a16="http://schemas.microsoft.com/office/drawing/2014/main" id="{685D40BC-D0B6-027B-E2E3-C04490B3669C}"/>
              </a:ext>
            </a:extLst>
          </p:cNvPr>
          <p:cNvCxnSpPr/>
          <p:nvPr/>
        </p:nvCxnSpPr>
        <p:spPr>
          <a:xfrm>
            <a:off x="960699" y="1574157"/>
            <a:ext cx="53012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3313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92C1-8FEA-664F-87ED-B162C793D1AF}"/>
              </a:ext>
            </a:extLst>
          </p:cNvPr>
          <p:cNvSpPr>
            <a:spLocks noGrp="1"/>
          </p:cNvSpPr>
          <p:nvPr>
            <p:ph type="title"/>
          </p:nvPr>
        </p:nvSpPr>
        <p:spPr>
          <a:xfrm>
            <a:off x="1243314" y="365125"/>
            <a:ext cx="10515600" cy="132556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Student Progression </a:t>
            </a:r>
            <a:endParaRPr lang="en-IN"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DEAD21F4-D888-B998-2D18-10F2592510E3}"/>
              </a:ext>
            </a:extLst>
          </p:cNvPr>
          <p:cNvCxnSpPr>
            <a:cxnSpLocks/>
          </p:cNvCxnSpPr>
          <p:nvPr/>
        </p:nvCxnSpPr>
        <p:spPr>
          <a:xfrm>
            <a:off x="3989407" y="1507080"/>
            <a:ext cx="4923099"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1A216D99-FBDF-3A4B-D58D-2F253E59084A}"/>
              </a:ext>
            </a:extLst>
          </p:cNvPr>
          <p:cNvSpPr txBox="1"/>
          <p:nvPr/>
        </p:nvSpPr>
        <p:spPr>
          <a:xfrm>
            <a:off x="7410691" y="5350920"/>
            <a:ext cx="4348223" cy="1200329"/>
          </a:xfrm>
          <a:prstGeom prst="rect">
            <a:avLst/>
          </a:prstGeom>
          <a:noFill/>
        </p:spPr>
        <p:txBody>
          <a:bodyPr wrap="square">
            <a:spAutoFit/>
          </a:bodyPr>
          <a:lstStyle/>
          <a:p>
            <a:r>
              <a:rPr lang="en-IN" b="1" dirty="0">
                <a:latin typeface="Times New Roman" panose="02020603050405020304" pitchFamily="18" charset="0"/>
                <a:cs typeface="Times New Roman" panose="02020603050405020304" pitchFamily="18" charset="0"/>
              </a:rPr>
              <a:t>Documentary </a:t>
            </a:r>
            <a:r>
              <a:rPr lang="en-IN" b="1" dirty="0" err="1">
                <a:latin typeface="Times New Roman" panose="02020603050405020304" pitchFamily="18" charset="0"/>
                <a:cs typeface="Times New Roman" panose="02020603050405020304" pitchFamily="18" charset="0"/>
              </a:rPr>
              <a:t>Proff</a:t>
            </a:r>
            <a:r>
              <a:rPr lang="en-IN" b="1" dirty="0">
                <a:latin typeface="Times New Roman" panose="02020603050405020304" pitchFamily="18" charset="0"/>
                <a:cs typeface="Times New Roman" panose="02020603050405020304" pitchFamily="18" charset="0"/>
              </a:rPr>
              <a:t>.. Available at </a:t>
            </a:r>
            <a:r>
              <a:rPr lang="en-IN"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hlinkClick r:id="rId3"/>
              </a:rPr>
              <a:t>https://docs.google.com/forms/d/1E5zs8Xo2Iamzg5aNZkevxrRb50527yybGxCXvBvCYnE/edit#responses</a:t>
            </a:r>
            <a:r>
              <a:rPr lang="en-IN" dirty="0">
                <a:latin typeface="Times New Roman" panose="02020603050405020304" pitchFamily="18" charset="0"/>
                <a:cs typeface="Times New Roman" panose="02020603050405020304" pitchFamily="18" charset="0"/>
              </a:rPr>
              <a:t> </a:t>
            </a: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3AF16368-2F38-5F0F-645D-E6BB6223CB58}"/>
                  </a:ext>
                </a:extLst>
              </p:cNvPr>
              <p:cNvGraphicFramePr/>
              <p:nvPr>
                <p:extLst>
                  <p:ext uri="{D42A27DB-BD31-4B8C-83A1-F6EECF244321}">
                    <p14:modId xmlns:p14="http://schemas.microsoft.com/office/powerpoint/2010/main" val="3770082948"/>
                  </p:ext>
                </p:extLst>
              </p:nvPr>
            </p:nvGraphicFramePr>
            <p:xfrm>
              <a:off x="881605" y="2159211"/>
              <a:ext cx="5866436" cy="375545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3AF16368-2F38-5F0F-645D-E6BB6223CB58}"/>
                  </a:ext>
                </a:extLst>
              </p:cNvPr>
              <p:cNvPicPr>
                <a:picLocks noGrp="1" noRot="1" noChangeAspect="1" noMove="1" noResize="1" noEditPoints="1" noAdjustHandles="1" noChangeArrowheads="1" noChangeShapeType="1"/>
              </p:cNvPicPr>
              <p:nvPr/>
            </p:nvPicPr>
            <p:blipFill>
              <a:blip r:embed="rId5"/>
              <a:stretch>
                <a:fillRect/>
              </a:stretch>
            </p:blipFill>
            <p:spPr>
              <a:xfrm>
                <a:off x="881605" y="2159211"/>
                <a:ext cx="5866436" cy="3755451"/>
              </a:xfrm>
              <a:prstGeom prst="rect">
                <a:avLst/>
              </a:prstGeom>
            </p:spPr>
          </p:pic>
        </mc:Fallback>
      </mc:AlternateContent>
    </p:spTree>
    <p:extLst>
      <p:ext uri="{BB962C8B-B14F-4D97-AF65-F5344CB8AC3E}">
        <p14:creationId xmlns:p14="http://schemas.microsoft.com/office/powerpoint/2010/main" val="265959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F5B6-A786-0C4F-1849-337D2E99D062}"/>
              </a:ext>
            </a:extLst>
          </p:cNvPr>
          <p:cNvSpPr>
            <a:spLocks noGrp="1"/>
          </p:cNvSpPr>
          <p:nvPr>
            <p:ph type="title"/>
          </p:nvPr>
        </p:nvSpPr>
        <p:spPr>
          <a:xfrm>
            <a:off x="838200" y="365126"/>
            <a:ext cx="10515600" cy="561632"/>
          </a:xfrm>
        </p:spPr>
        <p:txBody>
          <a:bodyPr>
            <a:normAutofit/>
          </a:bodyPr>
          <a:lstStyle/>
          <a:p>
            <a:r>
              <a:rPr lang="en-US" sz="2800" dirty="0">
                <a:blipFill>
                  <a:blip r:embed="rId2"/>
                  <a:tile tx="0" ty="0" sx="100000" sy="100000" flip="none" algn="tl"/>
                </a:blipFill>
              </a:rPr>
              <a:t>Activities Organized By the Department of Political Science</a:t>
            </a:r>
          </a:p>
        </p:txBody>
      </p:sp>
      <p:graphicFrame>
        <p:nvGraphicFramePr>
          <p:cNvPr id="6" name="Content Placeholder 5">
            <a:extLst>
              <a:ext uri="{FF2B5EF4-FFF2-40B4-BE49-F238E27FC236}">
                <a16:creationId xmlns:a16="http://schemas.microsoft.com/office/drawing/2014/main" id="{13EEE4C9-B788-8B67-0DFC-7EAF4766B6B8}"/>
              </a:ext>
            </a:extLst>
          </p:cNvPr>
          <p:cNvGraphicFramePr>
            <a:graphicFrameLocks noGrp="1"/>
          </p:cNvGraphicFramePr>
          <p:nvPr>
            <p:ph idx="1"/>
            <p:extLst>
              <p:ext uri="{D42A27DB-BD31-4B8C-83A1-F6EECF244321}">
                <p14:modId xmlns:p14="http://schemas.microsoft.com/office/powerpoint/2010/main" val="752572325"/>
              </p:ext>
            </p:extLst>
          </p:nvPr>
        </p:nvGraphicFramePr>
        <p:xfrm>
          <a:off x="838200" y="926759"/>
          <a:ext cx="10540316" cy="3914819"/>
        </p:xfrm>
        <a:graphic>
          <a:graphicData uri="http://schemas.openxmlformats.org/drawingml/2006/table">
            <a:tbl>
              <a:tblPr firstRow="1" bandRow="1">
                <a:tableStyleId>{5C22544A-7EE6-4342-B048-85BDC9FD1C3A}</a:tableStyleId>
              </a:tblPr>
              <a:tblGrid>
                <a:gridCol w="2635079">
                  <a:extLst>
                    <a:ext uri="{9D8B030D-6E8A-4147-A177-3AD203B41FA5}">
                      <a16:colId xmlns:a16="http://schemas.microsoft.com/office/drawing/2014/main" val="3383184447"/>
                    </a:ext>
                  </a:extLst>
                </a:gridCol>
                <a:gridCol w="2635079">
                  <a:extLst>
                    <a:ext uri="{9D8B030D-6E8A-4147-A177-3AD203B41FA5}">
                      <a16:colId xmlns:a16="http://schemas.microsoft.com/office/drawing/2014/main" val="3862181000"/>
                    </a:ext>
                  </a:extLst>
                </a:gridCol>
                <a:gridCol w="2635079">
                  <a:extLst>
                    <a:ext uri="{9D8B030D-6E8A-4147-A177-3AD203B41FA5}">
                      <a16:colId xmlns:a16="http://schemas.microsoft.com/office/drawing/2014/main" val="1822592039"/>
                    </a:ext>
                  </a:extLst>
                </a:gridCol>
                <a:gridCol w="2635079">
                  <a:extLst>
                    <a:ext uri="{9D8B030D-6E8A-4147-A177-3AD203B41FA5}">
                      <a16:colId xmlns:a16="http://schemas.microsoft.com/office/drawing/2014/main" val="3920378876"/>
                    </a:ext>
                  </a:extLst>
                </a:gridCol>
              </a:tblGrid>
              <a:tr h="382483">
                <a:tc>
                  <a:txBody>
                    <a:bodyPr/>
                    <a:lstStyle/>
                    <a:p>
                      <a:r>
                        <a:rPr lang="en-US" dirty="0"/>
                        <a:t>Date</a:t>
                      </a:r>
                    </a:p>
                  </a:txBody>
                  <a:tcPr/>
                </a:tc>
                <a:tc>
                  <a:txBody>
                    <a:bodyPr/>
                    <a:lstStyle/>
                    <a:p>
                      <a:r>
                        <a:rPr lang="en-US" dirty="0"/>
                        <a:t>Nature</a:t>
                      </a:r>
                    </a:p>
                  </a:txBody>
                  <a:tcPr/>
                </a:tc>
                <a:tc>
                  <a:txBody>
                    <a:bodyPr/>
                    <a:lstStyle/>
                    <a:p>
                      <a:r>
                        <a:rPr lang="en-US" dirty="0"/>
                        <a:t>Title</a:t>
                      </a:r>
                    </a:p>
                  </a:txBody>
                  <a:tcPr/>
                </a:tc>
                <a:tc>
                  <a:txBody>
                    <a:bodyPr/>
                    <a:lstStyle/>
                    <a:p>
                      <a:r>
                        <a:rPr lang="en-US" dirty="0"/>
                        <a:t>No. of Students</a:t>
                      </a:r>
                    </a:p>
                  </a:txBody>
                  <a:tcPr/>
                </a:tc>
                <a:extLst>
                  <a:ext uri="{0D108BD9-81ED-4DB2-BD59-A6C34878D82A}">
                    <a16:rowId xmlns:a16="http://schemas.microsoft.com/office/drawing/2014/main" val="726267582"/>
                  </a:ext>
                </a:extLst>
              </a:tr>
              <a:tr h="382483">
                <a:tc>
                  <a:txBody>
                    <a:bodyPr/>
                    <a:lstStyle/>
                    <a:p>
                      <a:r>
                        <a:rPr lang="en-US" dirty="0"/>
                        <a:t>26/11/2024</a:t>
                      </a:r>
                    </a:p>
                  </a:txBody>
                  <a:tcPr/>
                </a:tc>
                <a:tc>
                  <a:txBody>
                    <a:bodyPr/>
                    <a:lstStyle/>
                    <a:p>
                      <a:r>
                        <a:rPr lang="en-US" dirty="0"/>
                        <a:t>Roundtable Conference</a:t>
                      </a:r>
                    </a:p>
                  </a:txBody>
                  <a:tcPr/>
                </a:tc>
                <a:tc>
                  <a:txBody>
                    <a:bodyPr/>
                    <a:lstStyle/>
                    <a:p>
                      <a:r>
                        <a:rPr lang="en-US" dirty="0"/>
                        <a:t>One Nation, One Election</a:t>
                      </a:r>
                    </a:p>
                  </a:txBody>
                  <a:tcPr/>
                </a:tc>
                <a:tc>
                  <a:txBody>
                    <a:bodyPr/>
                    <a:lstStyle/>
                    <a:p>
                      <a:r>
                        <a:rPr lang="en-US" dirty="0"/>
                        <a:t>61</a:t>
                      </a:r>
                    </a:p>
                  </a:txBody>
                  <a:tcPr/>
                </a:tc>
                <a:extLst>
                  <a:ext uri="{0D108BD9-81ED-4DB2-BD59-A6C34878D82A}">
                    <a16:rowId xmlns:a16="http://schemas.microsoft.com/office/drawing/2014/main" val="3233367998"/>
                  </a:ext>
                </a:extLst>
              </a:tr>
              <a:tr h="667468">
                <a:tc>
                  <a:txBody>
                    <a:bodyPr/>
                    <a:lstStyle/>
                    <a:p>
                      <a:r>
                        <a:rPr lang="en-US" dirty="0"/>
                        <a:t>14/11/2024</a:t>
                      </a:r>
                    </a:p>
                  </a:txBody>
                  <a:tcPr/>
                </a:tc>
                <a:tc>
                  <a:txBody>
                    <a:bodyPr/>
                    <a:lstStyle/>
                    <a:p>
                      <a:r>
                        <a:rPr lang="en-US" dirty="0"/>
                        <a:t>Debate Competition </a:t>
                      </a:r>
                    </a:p>
                  </a:txBody>
                  <a:tcPr/>
                </a:tc>
                <a:tc>
                  <a:txBody>
                    <a:bodyPr/>
                    <a:lstStyle/>
                    <a:p>
                      <a:r>
                        <a:rPr lang="en-US" dirty="0"/>
                        <a:t>Role of Media and Democracy</a:t>
                      </a:r>
                    </a:p>
                  </a:txBody>
                  <a:tcPr/>
                </a:tc>
                <a:tc>
                  <a:txBody>
                    <a:bodyPr/>
                    <a:lstStyle/>
                    <a:p>
                      <a:r>
                        <a:rPr lang="en-US" dirty="0"/>
                        <a:t>60</a:t>
                      </a:r>
                    </a:p>
                  </a:txBody>
                  <a:tcPr/>
                </a:tc>
                <a:extLst>
                  <a:ext uri="{0D108BD9-81ED-4DB2-BD59-A6C34878D82A}">
                    <a16:rowId xmlns:a16="http://schemas.microsoft.com/office/drawing/2014/main" val="1132466645"/>
                  </a:ext>
                </a:extLst>
              </a:tr>
              <a:tr h="382483">
                <a:tc>
                  <a:txBody>
                    <a:bodyPr/>
                    <a:lstStyle/>
                    <a:p>
                      <a:r>
                        <a:rPr lang="en-US" dirty="0"/>
                        <a:t>21/10/2024</a:t>
                      </a:r>
                    </a:p>
                  </a:txBody>
                  <a:tcPr/>
                </a:tc>
                <a:tc>
                  <a:txBody>
                    <a:bodyPr/>
                    <a:lstStyle/>
                    <a:p>
                      <a:r>
                        <a:rPr lang="en-US" dirty="0"/>
                        <a:t>Investiture Ceremony</a:t>
                      </a:r>
                    </a:p>
                  </a:txBody>
                  <a:tcPr/>
                </a:tc>
                <a:tc>
                  <a:txBody>
                    <a:bodyPr/>
                    <a:lstStyle/>
                    <a:p>
                      <a:r>
                        <a:rPr lang="en-US" dirty="0"/>
                        <a:t>Student Union</a:t>
                      </a:r>
                    </a:p>
                  </a:txBody>
                  <a:tcPr/>
                </a:tc>
                <a:tc>
                  <a:txBody>
                    <a:bodyPr/>
                    <a:lstStyle/>
                    <a:p>
                      <a:r>
                        <a:rPr lang="en-US" dirty="0"/>
                        <a:t>134</a:t>
                      </a:r>
                    </a:p>
                  </a:txBody>
                  <a:tcPr/>
                </a:tc>
                <a:extLst>
                  <a:ext uri="{0D108BD9-81ED-4DB2-BD59-A6C34878D82A}">
                    <a16:rowId xmlns:a16="http://schemas.microsoft.com/office/drawing/2014/main" val="2532217347"/>
                  </a:ext>
                </a:extLst>
              </a:tr>
              <a:tr h="667468">
                <a:tc>
                  <a:txBody>
                    <a:bodyPr/>
                    <a:lstStyle/>
                    <a:p>
                      <a:r>
                        <a:rPr lang="en-US" dirty="0"/>
                        <a:t>28.2.2024</a:t>
                      </a:r>
                    </a:p>
                  </a:txBody>
                  <a:tcPr/>
                </a:tc>
                <a:tc>
                  <a:txBody>
                    <a:bodyPr/>
                    <a:lstStyle/>
                    <a:p>
                      <a:r>
                        <a:rPr lang="en-US" dirty="0"/>
                        <a:t>Parliament Visit</a:t>
                      </a:r>
                    </a:p>
                  </a:txBody>
                  <a:tcPr/>
                </a:tc>
                <a:tc>
                  <a:txBody>
                    <a:bodyPr/>
                    <a:lstStyle/>
                    <a:p>
                      <a:r>
                        <a:rPr lang="en-US" dirty="0"/>
                        <a:t>Constitution :A Living Document</a:t>
                      </a:r>
                    </a:p>
                  </a:txBody>
                  <a:tcPr/>
                </a:tc>
                <a:tc>
                  <a:txBody>
                    <a:bodyPr/>
                    <a:lstStyle/>
                    <a:p>
                      <a:r>
                        <a:rPr lang="en-US" dirty="0"/>
                        <a:t>19</a:t>
                      </a:r>
                    </a:p>
                  </a:txBody>
                  <a:tcPr/>
                </a:tc>
                <a:extLst>
                  <a:ext uri="{0D108BD9-81ED-4DB2-BD59-A6C34878D82A}">
                    <a16:rowId xmlns:a16="http://schemas.microsoft.com/office/drawing/2014/main" val="4006567058"/>
                  </a:ext>
                </a:extLst>
              </a:tr>
              <a:tr h="667468">
                <a:tc>
                  <a:txBody>
                    <a:bodyPr/>
                    <a:lstStyle/>
                    <a:p>
                      <a:r>
                        <a:rPr lang="en-US" dirty="0"/>
                        <a:t>26.3.2024</a:t>
                      </a:r>
                    </a:p>
                  </a:txBody>
                  <a:tcPr/>
                </a:tc>
                <a:tc>
                  <a:txBody>
                    <a:bodyPr/>
                    <a:lstStyle/>
                    <a:p>
                      <a:r>
                        <a:rPr lang="en-US" dirty="0"/>
                        <a:t>Quiz and Essay Competition</a:t>
                      </a:r>
                    </a:p>
                  </a:txBody>
                  <a:tcPr/>
                </a:tc>
                <a:tc>
                  <a:txBody>
                    <a:bodyPr/>
                    <a:lstStyle/>
                    <a:p>
                      <a:r>
                        <a:rPr lang="en-US" dirty="0"/>
                        <a:t>Quiz and Essay</a:t>
                      </a:r>
                    </a:p>
                  </a:txBody>
                  <a:tcPr/>
                </a:tc>
                <a:tc>
                  <a:txBody>
                    <a:bodyPr/>
                    <a:lstStyle/>
                    <a:p>
                      <a:r>
                        <a:rPr lang="en-US" dirty="0"/>
                        <a:t>86</a:t>
                      </a:r>
                    </a:p>
                  </a:txBody>
                  <a:tcPr/>
                </a:tc>
                <a:extLst>
                  <a:ext uri="{0D108BD9-81ED-4DB2-BD59-A6C34878D82A}">
                    <a16:rowId xmlns:a16="http://schemas.microsoft.com/office/drawing/2014/main" val="3903698822"/>
                  </a:ext>
                </a:extLst>
              </a:tr>
              <a:tr h="382483">
                <a:tc>
                  <a:txBody>
                    <a:bodyPr/>
                    <a:lstStyle/>
                    <a:p>
                      <a:r>
                        <a:rPr lang="en-US" dirty="0"/>
                        <a:t>25.2.2024</a:t>
                      </a:r>
                    </a:p>
                  </a:txBody>
                  <a:tcPr/>
                </a:tc>
                <a:tc>
                  <a:txBody>
                    <a:bodyPr/>
                    <a:lstStyle/>
                    <a:p>
                      <a:r>
                        <a:rPr lang="en-US" dirty="0"/>
                        <a:t>Strategic Board Game</a:t>
                      </a:r>
                    </a:p>
                  </a:txBody>
                  <a:tcPr/>
                </a:tc>
                <a:tc>
                  <a:txBody>
                    <a:bodyPr/>
                    <a:lstStyle/>
                    <a:p>
                      <a:r>
                        <a:rPr lang="en-US" dirty="0" err="1"/>
                        <a:t>Kursi</a:t>
                      </a:r>
                      <a:endParaRPr lang="en-US" dirty="0"/>
                    </a:p>
                  </a:txBody>
                  <a:tcPr/>
                </a:tc>
                <a:tc>
                  <a:txBody>
                    <a:bodyPr/>
                    <a:lstStyle/>
                    <a:p>
                      <a:r>
                        <a:rPr lang="en-US" dirty="0"/>
                        <a:t>104</a:t>
                      </a:r>
                    </a:p>
                  </a:txBody>
                  <a:tcPr/>
                </a:tc>
                <a:extLst>
                  <a:ext uri="{0D108BD9-81ED-4DB2-BD59-A6C34878D82A}">
                    <a16:rowId xmlns:a16="http://schemas.microsoft.com/office/drawing/2014/main" val="3532361802"/>
                  </a:ext>
                </a:extLst>
              </a:tr>
              <a:tr h="382483">
                <a:tc>
                  <a:txBody>
                    <a:bodyPr/>
                    <a:lstStyle/>
                    <a:p>
                      <a:r>
                        <a:rPr lang="en-US" dirty="0"/>
                        <a:t>13.2.2024</a:t>
                      </a:r>
                    </a:p>
                  </a:txBody>
                  <a:tcPr/>
                </a:tc>
                <a:tc>
                  <a:txBody>
                    <a:bodyPr/>
                    <a:lstStyle/>
                    <a:p>
                      <a:r>
                        <a:rPr lang="en-US" dirty="0"/>
                        <a:t>Talk: Dr Richa Kumar</a:t>
                      </a:r>
                    </a:p>
                  </a:txBody>
                  <a:tcPr/>
                </a:tc>
                <a:tc>
                  <a:txBody>
                    <a:bodyPr/>
                    <a:lstStyle/>
                    <a:p>
                      <a:r>
                        <a:rPr lang="en-US" dirty="0"/>
                        <a:t>AI: Pain or Panacea</a:t>
                      </a:r>
                    </a:p>
                  </a:txBody>
                  <a:tcPr/>
                </a:tc>
                <a:tc>
                  <a:txBody>
                    <a:bodyPr/>
                    <a:lstStyle/>
                    <a:p>
                      <a:r>
                        <a:rPr lang="en-US" dirty="0"/>
                        <a:t>109  </a:t>
                      </a:r>
                    </a:p>
                  </a:txBody>
                  <a:tcPr/>
                </a:tc>
                <a:extLst>
                  <a:ext uri="{0D108BD9-81ED-4DB2-BD59-A6C34878D82A}">
                    <a16:rowId xmlns:a16="http://schemas.microsoft.com/office/drawing/2014/main" val="946421360"/>
                  </a:ext>
                </a:extLst>
              </a:tr>
            </a:tbl>
          </a:graphicData>
        </a:graphic>
      </p:graphicFrame>
    </p:spTree>
    <p:extLst>
      <p:ext uri="{BB962C8B-B14F-4D97-AF65-F5344CB8AC3E}">
        <p14:creationId xmlns:p14="http://schemas.microsoft.com/office/powerpoint/2010/main" val="249179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C7A207-B114-1A26-18AC-36F786EBB241}"/>
              </a:ext>
            </a:extLst>
          </p:cNvPr>
          <p:cNvPicPr>
            <a:picLocks noChangeAspect="1"/>
          </p:cNvPicPr>
          <p:nvPr/>
        </p:nvPicPr>
        <p:blipFill>
          <a:blip r:embed="rId2"/>
          <a:stretch>
            <a:fillRect/>
          </a:stretch>
        </p:blipFill>
        <p:spPr>
          <a:xfrm>
            <a:off x="2209796" y="1996253"/>
            <a:ext cx="8854440" cy="3264408"/>
          </a:xfrm>
          <a:prstGeom prst="rect">
            <a:avLst/>
          </a:prstGeom>
        </p:spPr>
      </p:pic>
      <p:sp>
        <p:nvSpPr>
          <p:cNvPr id="4" name="TextBox 3">
            <a:extLst>
              <a:ext uri="{FF2B5EF4-FFF2-40B4-BE49-F238E27FC236}">
                <a16:creationId xmlns:a16="http://schemas.microsoft.com/office/drawing/2014/main" id="{3378222B-31C9-A89E-4831-2AB2720DA160}"/>
              </a:ext>
            </a:extLst>
          </p:cNvPr>
          <p:cNvSpPr txBox="1"/>
          <p:nvPr/>
        </p:nvSpPr>
        <p:spPr>
          <a:xfrm>
            <a:off x="2103120" y="705394"/>
            <a:ext cx="1941685" cy="646331"/>
          </a:xfrm>
          <a:prstGeom prst="rect">
            <a:avLst/>
          </a:prstGeom>
          <a:noFill/>
        </p:spPr>
        <p:txBody>
          <a:bodyPr wrap="none" rtlCol="0">
            <a:spAutoFit/>
          </a:bodyPr>
          <a:lstStyle/>
          <a:p>
            <a:r>
              <a:rPr lang="en-US" sz="3600" dirty="0" err="1"/>
              <a:t>Contd</a:t>
            </a:r>
            <a:r>
              <a:rPr lang="en-US" sz="3600" dirty="0"/>
              <a:t>……</a:t>
            </a:r>
          </a:p>
        </p:txBody>
      </p:sp>
    </p:spTree>
    <p:extLst>
      <p:ext uri="{BB962C8B-B14F-4D97-AF65-F5344CB8AC3E}">
        <p14:creationId xmlns:p14="http://schemas.microsoft.com/office/powerpoint/2010/main" val="369334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0507-5132-853D-D9E5-06E92DA3531A}"/>
              </a:ext>
            </a:extLst>
          </p:cNvPr>
          <p:cNvSpPr>
            <a:spLocks noGrp="1"/>
          </p:cNvSpPr>
          <p:nvPr>
            <p:ph type="title"/>
          </p:nvPr>
        </p:nvSpPr>
        <p:spPr>
          <a:xfrm>
            <a:off x="734028" y="100494"/>
            <a:ext cx="10515600" cy="132556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Alumni Data</a:t>
            </a:r>
            <a:endParaRPr lang="en-IN"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7DB7B56-74B4-A4D8-887D-60C823A69461}"/>
              </a:ext>
            </a:extLst>
          </p:cNvPr>
          <p:cNvCxnSpPr>
            <a:cxnSpLocks/>
          </p:cNvCxnSpPr>
          <p:nvPr/>
        </p:nvCxnSpPr>
        <p:spPr>
          <a:xfrm>
            <a:off x="3634450" y="1206138"/>
            <a:ext cx="4923099"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E1A62614-43F5-F87C-27BA-12282213FA3D}"/>
              </a:ext>
            </a:extLst>
          </p:cNvPr>
          <p:cNvSpPr txBox="1"/>
          <p:nvPr/>
        </p:nvSpPr>
        <p:spPr>
          <a:xfrm>
            <a:off x="595132" y="3397949"/>
            <a:ext cx="2706958"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dirty="0">
                <a:latin typeface="Times New Roman" panose="02020603050405020304" pitchFamily="18" charset="0"/>
                <a:cs typeface="Times New Roman" panose="02020603050405020304" pitchFamily="18" charset="0"/>
              </a:rPr>
              <a:t>Ms. Shalini Singh </a:t>
            </a:r>
          </a:p>
          <a:p>
            <a:pPr algn="ctr"/>
            <a:r>
              <a:rPr lang="en-IN" dirty="0">
                <a:latin typeface="Times New Roman" panose="02020603050405020304" pitchFamily="18" charset="0"/>
                <a:cs typeface="Times New Roman" panose="02020603050405020304" pitchFamily="18" charset="0"/>
              </a:rPr>
              <a:t>B.A. Political Science(H) </a:t>
            </a:r>
          </a:p>
          <a:p>
            <a:pPr algn="ctr"/>
            <a:r>
              <a:rPr lang="en-IN" dirty="0">
                <a:latin typeface="Times New Roman" panose="02020603050405020304" pitchFamily="18" charset="0"/>
                <a:cs typeface="Times New Roman" panose="02020603050405020304" pitchFamily="18" charset="0"/>
              </a:rPr>
              <a:t>2017-2020</a:t>
            </a:r>
          </a:p>
          <a:p>
            <a:pPr algn="ctr"/>
            <a:endParaRPr lang="en-IN" dirty="0">
              <a:latin typeface="Times New Roman" panose="02020603050405020304" pitchFamily="18" charset="0"/>
              <a:cs typeface="Times New Roman" panose="02020603050405020304" pitchFamily="18" charset="0"/>
            </a:endParaRPr>
          </a:p>
          <a:p>
            <a:pPr algn="ctr"/>
            <a:r>
              <a:rPr lang="en-IN" dirty="0">
                <a:solidFill>
                  <a:srgbClr val="FF0000"/>
                </a:solidFill>
                <a:latin typeface="Times New Roman" panose="02020603050405020304" pitchFamily="18" charset="0"/>
                <a:cs typeface="Times New Roman" panose="02020603050405020304" pitchFamily="18" charset="0"/>
              </a:rPr>
              <a:t>Qualified UGC NET</a:t>
            </a:r>
          </a:p>
        </p:txBody>
      </p:sp>
      <p:sp>
        <p:nvSpPr>
          <p:cNvPr id="8" name="TextBox 7">
            <a:extLst>
              <a:ext uri="{FF2B5EF4-FFF2-40B4-BE49-F238E27FC236}">
                <a16:creationId xmlns:a16="http://schemas.microsoft.com/office/drawing/2014/main" id="{E50F5567-DDF8-3D41-EE1E-8A01C07241F9}"/>
              </a:ext>
            </a:extLst>
          </p:cNvPr>
          <p:cNvSpPr txBox="1"/>
          <p:nvPr/>
        </p:nvSpPr>
        <p:spPr>
          <a:xfrm>
            <a:off x="9245463" y="1669492"/>
            <a:ext cx="2706958"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Ms. Khushboo </a:t>
            </a:r>
          </a:p>
          <a:p>
            <a:pPr algn="ctr"/>
            <a:r>
              <a:rPr lang="en-IN" dirty="0">
                <a:latin typeface="Times New Roman" panose="02020603050405020304" pitchFamily="18" charset="0"/>
                <a:cs typeface="Times New Roman" panose="02020603050405020304" pitchFamily="18" charset="0"/>
              </a:rPr>
              <a:t>B.A. Political Science(H) </a:t>
            </a:r>
          </a:p>
          <a:p>
            <a:pPr algn="ctr"/>
            <a:r>
              <a:rPr lang="en-IN" dirty="0">
                <a:latin typeface="Times New Roman" panose="02020603050405020304" pitchFamily="18" charset="0"/>
                <a:cs typeface="Times New Roman" panose="02020603050405020304" pitchFamily="18" charset="0"/>
              </a:rPr>
              <a:t>2017-2020</a:t>
            </a:r>
          </a:p>
          <a:p>
            <a:pPr algn="ctr"/>
            <a:endParaRPr lang="en-IN" dirty="0">
              <a:latin typeface="Times New Roman" panose="02020603050405020304" pitchFamily="18" charset="0"/>
              <a:cs typeface="Times New Roman" panose="02020603050405020304" pitchFamily="18" charset="0"/>
            </a:endParaRPr>
          </a:p>
          <a:p>
            <a:pPr algn="ctr"/>
            <a:r>
              <a:rPr lang="en-IN" dirty="0">
                <a:solidFill>
                  <a:srgbClr val="FF0000"/>
                </a:solidFill>
                <a:latin typeface="Times New Roman" panose="02020603050405020304" pitchFamily="18" charset="0"/>
                <a:cs typeface="Times New Roman" panose="02020603050405020304" pitchFamily="18" charset="0"/>
              </a:rPr>
              <a:t>Qualified UGC NET</a:t>
            </a:r>
          </a:p>
        </p:txBody>
      </p:sp>
      <p:sp>
        <p:nvSpPr>
          <p:cNvPr id="6" name="TextBox 5">
            <a:extLst>
              <a:ext uri="{FF2B5EF4-FFF2-40B4-BE49-F238E27FC236}">
                <a16:creationId xmlns:a16="http://schemas.microsoft.com/office/drawing/2014/main" id="{EBD23520-9052-D6A5-A1C6-89F27286D8EF}"/>
              </a:ext>
            </a:extLst>
          </p:cNvPr>
          <p:cNvSpPr txBox="1"/>
          <p:nvPr/>
        </p:nvSpPr>
        <p:spPr>
          <a:xfrm>
            <a:off x="6965815" y="3364683"/>
            <a:ext cx="240029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dirty="0">
                <a:latin typeface="Times New Roman" panose="02020603050405020304" pitchFamily="18" charset="0"/>
                <a:cs typeface="Times New Roman" panose="02020603050405020304" pitchFamily="18" charset="0"/>
              </a:rPr>
              <a:t>Swati Mishra </a:t>
            </a:r>
          </a:p>
          <a:p>
            <a:pPr algn="ctr"/>
            <a:r>
              <a:rPr lang="en-IN" dirty="0">
                <a:latin typeface="Times New Roman" panose="02020603050405020304" pitchFamily="18" charset="0"/>
                <a:cs typeface="Times New Roman" panose="02020603050405020304" pitchFamily="18" charset="0"/>
              </a:rPr>
              <a:t>Batch: 2021-24</a:t>
            </a:r>
          </a:p>
          <a:p>
            <a:pPr algn="ctr"/>
            <a:r>
              <a:rPr lang="en-IN" dirty="0">
                <a:solidFill>
                  <a:srgbClr val="FF0000"/>
                </a:solidFill>
                <a:latin typeface="Times New Roman" panose="02020603050405020304" pitchFamily="18" charset="0"/>
                <a:cs typeface="Times New Roman" panose="02020603050405020304" pitchFamily="18" charset="0"/>
              </a:rPr>
              <a:t>Pursuing MA in Political Science from DU SOL</a:t>
            </a:r>
          </a:p>
        </p:txBody>
      </p:sp>
      <p:sp>
        <p:nvSpPr>
          <p:cNvPr id="9" name="TextBox 8">
            <a:extLst>
              <a:ext uri="{FF2B5EF4-FFF2-40B4-BE49-F238E27FC236}">
                <a16:creationId xmlns:a16="http://schemas.microsoft.com/office/drawing/2014/main" id="{EC20232C-9177-03F1-0691-8D8879EFC06B}"/>
              </a:ext>
            </a:extLst>
          </p:cNvPr>
          <p:cNvSpPr txBox="1"/>
          <p:nvPr/>
        </p:nvSpPr>
        <p:spPr>
          <a:xfrm>
            <a:off x="753481" y="5250924"/>
            <a:ext cx="268750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Shweta Singh</a:t>
            </a:r>
          </a:p>
          <a:p>
            <a:pPr algn="ctr"/>
            <a:r>
              <a:rPr lang="en-US" dirty="0">
                <a:latin typeface="Times New Roman" panose="02020603050405020304" pitchFamily="18" charset="0"/>
                <a:cs typeface="Times New Roman" panose="02020603050405020304" pitchFamily="18" charset="0"/>
              </a:rPr>
              <a:t>Batch 2021-24</a:t>
            </a:r>
          </a:p>
          <a:p>
            <a:pPr algn="ctr"/>
            <a:r>
              <a:rPr lang="en-US" dirty="0">
                <a:solidFill>
                  <a:srgbClr val="FF0000"/>
                </a:solidFill>
                <a:latin typeface="Times New Roman" panose="02020603050405020304" pitchFamily="18" charset="0"/>
                <a:cs typeface="Times New Roman" panose="02020603050405020304" pitchFamily="18" charset="0"/>
              </a:rPr>
              <a:t>Pursuing M.A. Political Science (DU, SOL)</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778CA0E-8230-3362-DCD9-F159CAD06BBA}"/>
              </a:ext>
            </a:extLst>
          </p:cNvPr>
          <p:cNvSpPr txBox="1"/>
          <p:nvPr/>
        </p:nvSpPr>
        <p:spPr>
          <a:xfrm>
            <a:off x="3780156" y="5121913"/>
            <a:ext cx="268750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Anisha kumari</a:t>
            </a:r>
          </a:p>
          <a:p>
            <a:pPr algn="ctr"/>
            <a:r>
              <a:rPr lang="en-US" dirty="0">
                <a:latin typeface="Times New Roman" panose="02020603050405020304" pitchFamily="18" charset="0"/>
                <a:cs typeface="Times New Roman" panose="02020603050405020304" pitchFamily="18" charset="0"/>
              </a:rPr>
              <a:t>Batch 2021–2024 </a:t>
            </a:r>
          </a:p>
          <a:p>
            <a:pPr algn="ctr"/>
            <a:r>
              <a:rPr lang="en-US" dirty="0">
                <a:solidFill>
                  <a:srgbClr val="FF0000"/>
                </a:solidFill>
                <a:latin typeface="Times New Roman" panose="02020603050405020304" pitchFamily="18" charset="0"/>
                <a:cs typeface="Times New Roman" panose="02020603050405020304" pitchFamily="18" charset="0"/>
              </a:rPr>
              <a:t>Pursuing M.A. Political Science (DU, SOL)</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6B1B910-9F09-FF8D-8F8A-1018E1471860}"/>
              </a:ext>
            </a:extLst>
          </p:cNvPr>
          <p:cNvSpPr txBox="1"/>
          <p:nvPr/>
        </p:nvSpPr>
        <p:spPr>
          <a:xfrm>
            <a:off x="595132" y="1635412"/>
            <a:ext cx="240029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Bhawna Kapoor </a:t>
            </a:r>
          </a:p>
          <a:p>
            <a:pPr algn="ctr"/>
            <a:r>
              <a:rPr lang="en-US" dirty="0">
                <a:latin typeface="Times New Roman" panose="02020603050405020304" pitchFamily="18" charset="0"/>
                <a:cs typeface="Times New Roman" panose="02020603050405020304" pitchFamily="18" charset="0"/>
              </a:rPr>
              <a:t>Batch- 2011-2014</a:t>
            </a:r>
          </a:p>
          <a:p>
            <a:pPr algn="ctr"/>
            <a:r>
              <a:rPr lang="en-US" dirty="0">
                <a:solidFill>
                  <a:srgbClr val="FF0000"/>
                </a:solidFill>
                <a:latin typeface="Times New Roman" panose="02020603050405020304" pitchFamily="18" charset="0"/>
                <a:cs typeface="Times New Roman" panose="02020603050405020304" pitchFamily="18" charset="0"/>
              </a:rPr>
              <a:t>Presently working as CEO of a PR firm, </a:t>
            </a:r>
            <a:r>
              <a:rPr lang="en-US" dirty="0" err="1">
                <a:solidFill>
                  <a:srgbClr val="FF0000"/>
                </a:solidFill>
                <a:latin typeface="Times New Roman" panose="02020603050405020304" pitchFamily="18" charset="0"/>
                <a:cs typeface="Times New Roman" panose="02020603050405020304" pitchFamily="18" charset="0"/>
              </a:rPr>
              <a:t>Aurafllow</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EC148AC-F6D9-FFBC-55E8-17C83E168C42}"/>
              </a:ext>
            </a:extLst>
          </p:cNvPr>
          <p:cNvSpPr txBox="1"/>
          <p:nvPr/>
        </p:nvSpPr>
        <p:spPr>
          <a:xfrm>
            <a:off x="3440986" y="1671885"/>
            <a:ext cx="268750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dirty="0">
                <a:latin typeface="Times New Roman" panose="02020603050405020304" pitchFamily="18" charset="0"/>
                <a:cs typeface="Times New Roman" panose="02020603050405020304" pitchFamily="18" charset="0"/>
              </a:rPr>
              <a:t>Komal </a:t>
            </a:r>
          </a:p>
          <a:p>
            <a:pPr algn="ctr"/>
            <a:r>
              <a:rPr lang="en-IN" dirty="0">
                <a:latin typeface="Times New Roman" panose="02020603050405020304" pitchFamily="18" charset="0"/>
                <a:cs typeface="Times New Roman" panose="02020603050405020304" pitchFamily="18" charset="0"/>
              </a:rPr>
              <a:t>Batch- 2011-14</a:t>
            </a:r>
          </a:p>
          <a:p>
            <a:pPr algn="ctr"/>
            <a:r>
              <a:rPr lang="en-IN" dirty="0">
                <a:solidFill>
                  <a:srgbClr val="FF0000"/>
                </a:solidFill>
                <a:latin typeface="Times New Roman" panose="02020603050405020304" pitchFamily="18" charset="0"/>
                <a:cs typeface="Times New Roman" panose="02020603050405020304" pitchFamily="18" charset="0"/>
              </a:rPr>
              <a:t>Assistant Prof. Shyama prasad Mukherjee college</a:t>
            </a:r>
          </a:p>
        </p:txBody>
      </p:sp>
      <p:sp>
        <p:nvSpPr>
          <p:cNvPr id="19" name="TextBox 18">
            <a:extLst>
              <a:ext uri="{FF2B5EF4-FFF2-40B4-BE49-F238E27FC236}">
                <a16:creationId xmlns:a16="http://schemas.microsoft.com/office/drawing/2014/main" id="{D762CB8B-D427-3677-B090-B6C07FCE2B89}"/>
              </a:ext>
            </a:extLst>
          </p:cNvPr>
          <p:cNvSpPr txBox="1"/>
          <p:nvPr/>
        </p:nvSpPr>
        <p:spPr>
          <a:xfrm>
            <a:off x="6837591" y="5112425"/>
            <a:ext cx="240029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Mamta</a:t>
            </a:r>
          </a:p>
          <a:p>
            <a:pPr algn="ctr"/>
            <a:r>
              <a:rPr lang="en-US" dirty="0">
                <a:latin typeface="Times New Roman" panose="02020603050405020304" pitchFamily="18" charset="0"/>
                <a:cs typeface="Times New Roman" panose="02020603050405020304" pitchFamily="18" charset="0"/>
              </a:rPr>
              <a:t>Batch 2021-24</a:t>
            </a:r>
          </a:p>
          <a:p>
            <a:pPr algn="ctr"/>
            <a:r>
              <a:rPr lang="en-US" dirty="0">
                <a:solidFill>
                  <a:srgbClr val="FF0000"/>
                </a:solidFill>
                <a:latin typeface="Times New Roman" panose="02020603050405020304" pitchFamily="18" charset="0"/>
                <a:cs typeface="Times New Roman" panose="02020603050405020304" pitchFamily="18" charset="0"/>
              </a:rPr>
              <a:t>M. A. Pol. Sci. (IGNOU) (pursuing</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C622D4-8E77-E5BC-E07C-FB7DE9000B5C}"/>
              </a:ext>
            </a:extLst>
          </p:cNvPr>
          <p:cNvSpPr txBox="1"/>
          <p:nvPr/>
        </p:nvSpPr>
        <p:spPr>
          <a:xfrm>
            <a:off x="3956254" y="3362209"/>
            <a:ext cx="235539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dirty="0">
                <a:latin typeface="Times New Roman" panose="02020603050405020304" pitchFamily="18" charset="0"/>
                <a:cs typeface="Times New Roman" panose="02020603050405020304" pitchFamily="18" charset="0"/>
              </a:rPr>
              <a:t>Adhya Shakti  Mishra</a:t>
            </a:r>
          </a:p>
          <a:p>
            <a:pPr algn="ctr"/>
            <a:r>
              <a:rPr lang="en-IN" dirty="0">
                <a:latin typeface="Times New Roman" panose="02020603050405020304" pitchFamily="18" charset="0"/>
                <a:cs typeface="Times New Roman" panose="02020603050405020304" pitchFamily="18" charset="0"/>
              </a:rPr>
              <a:t>Batch- 2021-2024</a:t>
            </a:r>
          </a:p>
          <a:p>
            <a:pPr algn="ctr"/>
            <a:r>
              <a:rPr lang="en-IN" dirty="0">
                <a:latin typeface="Times New Roman" panose="02020603050405020304" pitchFamily="18" charset="0"/>
                <a:cs typeface="Times New Roman" panose="02020603050405020304" pitchFamily="18" charset="0"/>
              </a:rPr>
              <a:t> </a:t>
            </a:r>
            <a:r>
              <a:rPr lang="en-IN" dirty="0">
                <a:solidFill>
                  <a:srgbClr val="FF0000"/>
                </a:solidFill>
                <a:latin typeface="Times New Roman" panose="02020603050405020304" pitchFamily="18" charset="0"/>
                <a:cs typeface="Times New Roman" panose="02020603050405020304" pitchFamily="18" charset="0"/>
              </a:rPr>
              <a:t>Pursuing M.A Pol Sc. from  SOL,DU </a:t>
            </a:r>
            <a:r>
              <a:rPr lang="en-IN"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48933A35-C363-EBCA-CF67-DA8124B9C0C8}"/>
              </a:ext>
            </a:extLst>
          </p:cNvPr>
          <p:cNvSpPr txBox="1"/>
          <p:nvPr/>
        </p:nvSpPr>
        <p:spPr>
          <a:xfrm>
            <a:off x="9597025" y="3429000"/>
            <a:ext cx="235539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Nandini Garg</a:t>
            </a:r>
          </a:p>
          <a:p>
            <a:pPr algn="ctr"/>
            <a:r>
              <a:rPr lang="en-US" dirty="0">
                <a:latin typeface="Times New Roman" panose="02020603050405020304" pitchFamily="18" charset="0"/>
                <a:cs typeface="Times New Roman" panose="02020603050405020304" pitchFamily="18" charset="0"/>
              </a:rPr>
              <a:t>Batch- 2021-2024</a:t>
            </a:r>
          </a:p>
          <a:p>
            <a:pPr algn="ctr"/>
            <a:r>
              <a:rPr lang="en-US" dirty="0">
                <a:solidFill>
                  <a:srgbClr val="FF0000"/>
                </a:solidFill>
                <a:latin typeface="Times New Roman" panose="02020603050405020304" pitchFamily="18" charset="0"/>
                <a:cs typeface="Times New Roman" panose="02020603050405020304" pitchFamily="18" charset="0"/>
              </a:rPr>
              <a:t>Pursuing M.A. Pol Sc. from  IGNOU</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C60BAA5-75EB-1C0E-7A93-7BFD035FD9BC}"/>
              </a:ext>
            </a:extLst>
          </p:cNvPr>
          <p:cNvSpPr txBox="1"/>
          <p:nvPr/>
        </p:nvSpPr>
        <p:spPr>
          <a:xfrm>
            <a:off x="9494338" y="4835426"/>
            <a:ext cx="258963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Alphons Roy </a:t>
            </a:r>
          </a:p>
          <a:p>
            <a:pPr algn="ctr"/>
            <a:r>
              <a:rPr lang="en-US" dirty="0">
                <a:latin typeface="Times New Roman" panose="02020603050405020304" pitchFamily="18" charset="0"/>
                <a:cs typeface="Times New Roman" panose="02020603050405020304" pitchFamily="18" charset="0"/>
              </a:rPr>
              <a:t>Batch - 2021- 2024</a:t>
            </a:r>
          </a:p>
          <a:p>
            <a:pPr algn="ctr"/>
            <a:r>
              <a:rPr lang="en-US" dirty="0">
                <a:solidFill>
                  <a:srgbClr val="FF0000"/>
                </a:solidFill>
                <a:latin typeface="Times New Roman" panose="02020603050405020304" pitchFamily="18" charset="0"/>
                <a:cs typeface="Times New Roman" panose="02020603050405020304" pitchFamily="18" charset="0"/>
              </a:rPr>
              <a:t>MA public Administration And policy Studies, central University Of Kerala</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710F771-F3A2-2004-0F61-88137AF6849E}"/>
              </a:ext>
            </a:extLst>
          </p:cNvPr>
          <p:cNvSpPr txBox="1"/>
          <p:nvPr/>
        </p:nvSpPr>
        <p:spPr>
          <a:xfrm>
            <a:off x="6315508" y="1671885"/>
            <a:ext cx="268750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dirty="0">
                <a:latin typeface="Times New Roman" panose="02020603050405020304" pitchFamily="18" charset="0"/>
                <a:cs typeface="Times New Roman" panose="02020603050405020304" pitchFamily="18" charset="0"/>
              </a:rPr>
              <a:t>Nandita</a:t>
            </a:r>
          </a:p>
          <a:p>
            <a:pPr algn="ctr"/>
            <a:r>
              <a:rPr lang="en-IN" dirty="0">
                <a:latin typeface="Times New Roman" panose="02020603050405020304" pitchFamily="18" charset="0"/>
                <a:cs typeface="Times New Roman" panose="02020603050405020304" pitchFamily="18" charset="0"/>
              </a:rPr>
              <a:t>Batch- 2011-14</a:t>
            </a:r>
          </a:p>
          <a:p>
            <a:pPr algn="ctr"/>
            <a:r>
              <a:rPr lang="en-IN" dirty="0">
                <a:solidFill>
                  <a:srgbClr val="FF0000"/>
                </a:solidFill>
                <a:latin typeface="Times New Roman" panose="02020603050405020304" pitchFamily="18" charset="0"/>
                <a:cs typeface="Times New Roman" panose="02020603050405020304" pitchFamily="18" charset="0"/>
              </a:rPr>
              <a:t>Assistant Prof. </a:t>
            </a:r>
          </a:p>
          <a:p>
            <a:pPr algn="ctr"/>
            <a:r>
              <a:rPr lang="en-IN" dirty="0">
                <a:solidFill>
                  <a:srgbClr val="FF0000"/>
                </a:solidFill>
                <a:latin typeface="Times New Roman" panose="02020603050405020304" pitchFamily="18" charset="0"/>
                <a:cs typeface="Times New Roman" panose="02020603050405020304" pitchFamily="18" charset="0"/>
              </a:rPr>
              <a:t>Shyam Lal college, DU</a:t>
            </a:r>
          </a:p>
        </p:txBody>
      </p:sp>
    </p:spTree>
    <p:extLst>
      <p:ext uri="{BB962C8B-B14F-4D97-AF65-F5344CB8AC3E}">
        <p14:creationId xmlns:p14="http://schemas.microsoft.com/office/powerpoint/2010/main" val="98266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2CE9A1-4F2E-B803-BCCD-C493C9024859}"/>
              </a:ext>
            </a:extLst>
          </p:cNvPr>
          <p:cNvSpPr txBox="1"/>
          <p:nvPr/>
        </p:nvSpPr>
        <p:spPr>
          <a:xfrm>
            <a:off x="4527521" y="606710"/>
            <a:ext cx="2242112"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Payal </a:t>
            </a:r>
          </a:p>
          <a:p>
            <a:pPr algn="ctr"/>
            <a:r>
              <a:rPr lang="en-US" dirty="0">
                <a:latin typeface="Times New Roman" panose="02020603050405020304" pitchFamily="18" charset="0"/>
                <a:cs typeface="Times New Roman" panose="02020603050405020304" pitchFamily="18" charset="0"/>
              </a:rPr>
              <a:t>Batch- 2021-2024 </a:t>
            </a:r>
          </a:p>
          <a:p>
            <a:pPr algn="ctr"/>
            <a:endParaRPr lang="en-US" dirty="0">
              <a:solidFill>
                <a:srgbClr val="FF0000"/>
              </a:solidFill>
              <a:latin typeface="Times New Roman" panose="02020603050405020304" pitchFamily="18" charset="0"/>
              <a:cs typeface="Times New Roman" panose="02020603050405020304" pitchFamily="18" charset="0"/>
            </a:endParaRPr>
          </a:p>
          <a:p>
            <a:pPr algn="ctr"/>
            <a:r>
              <a:rPr lang="en-US" dirty="0">
                <a:solidFill>
                  <a:srgbClr val="FF0000"/>
                </a:solidFill>
                <a:latin typeface="Times New Roman" panose="02020603050405020304" pitchFamily="18" charset="0"/>
                <a:cs typeface="Times New Roman" panose="02020603050405020304" pitchFamily="18" charset="0"/>
              </a:rPr>
              <a:t>Pursuing M.A Pol Sc. from  IGNOU</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8A3F23A-3455-1930-4552-6E0A0B1E595E}"/>
              </a:ext>
            </a:extLst>
          </p:cNvPr>
          <p:cNvSpPr txBox="1"/>
          <p:nvPr/>
        </p:nvSpPr>
        <p:spPr>
          <a:xfrm>
            <a:off x="1077576" y="604483"/>
            <a:ext cx="268750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anose="02020603050405020304" pitchFamily="18" charset="0"/>
                <a:cs typeface="Times New Roman" panose="02020603050405020304" pitchFamily="18" charset="0"/>
              </a:rPr>
              <a:t>Rubal </a:t>
            </a:r>
            <a:r>
              <a:rPr lang="en-US" b="1" dirty="0" err="1">
                <a:latin typeface="Times New Roman" panose="02020603050405020304" pitchFamily="18" charset="0"/>
                <a:cs typeface="Times New Roman" panose="02020603050405020304" pitchFamily="18" charset="0"/>
              </a:rPr>
              <a:t>Sansanwal</a:t>
            </a:r>
            <a:r>
              <a:rPr lang="en-US" b="1" dirty="0">
                <a:latin typeface="Times New Roman" panose="02020603050405020304" pitchFamily="18" charset="0"/>
                <a:cs typeface="Times New Roman" panose="02020603050405020304" pitchFamily="18" charset="0"/>
              </a:rPr>
              <a:t> </a:t>
            </a:r>
          </a:p>
          <a:p>
            <a:pPr algn="ctr"/>
            <a:r>
              <a:rPr lang="en-US" dirty="0">
                <a:latin typeface="Times New Roman" panose="02020603050405020304" pitchFamily="18" charset="0"/>
                <a:cs typeface="Times New Roman" panose="02020603050405020304" pitchFamily="18" charset="0"/>
              </a:rPr>
              <a:t>Batch- 2020-2023 </a:t>
            </a:r>
          </a:p>
          <a:p>
            <a:pPr algn="ctr"/>
            <a:r>
              <a:rPr lang="en-US" dirty="0">
                <a:solidFill>
                  <a:srgbClr val="FF0000"/>
                </a:solidFill>
                <a:latin typeface="Times New Roman" panose="02020603050405020304" pitchFamily="18" charset="0"/>
                <a:cs typeface="Times New Roman" panose="02020603050405020304" pitchFamily="18" charset="0"/>
              </a:rPr>
              <a:t>Pursuing MA in Political Science, Maitreyi College, University of Delhi</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E50DE0E-2745-3CE5-89D7-05CD83402EBB}"/>
              </a:ext>
            </a:extLst>
          </p:cNvPr>
          <p:cNvSpPr txBox="1"/>
          <p:nvPr/>
        </p:nvSpPr>
        <p:spPr>
          <a:xfrm>
            <a:off x="7532074" y="615369"/>
            <a:ext cx="3842257"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b="1" dirty="0">
                <a:latin typeface="Times New Roman" panose="02020603050405020304" pitchFamily="18" charset="0"/>
                <a:cs typeface="Times New Roman" panose="02020603050405020304" pitchFamily="18" charset="0"/>
              </a:rPr>
              <a:t>Sai Archana</a:t>
            </a:r>
          </a:p>
          <a:p>
            <a:pPr algn="ctr"/>
            <a:r>
              <a:rPr lang="en-IN" dirty="0">
                <a:latin typeface="Times New Roman" panose="02020603050405020304" pitchFamily="18" charset="0"/>
                <a:cs typeface="Times New Roman" panose="02020603050405020304" pitchFamily="18" charset="0"/>
              </a:rPr>
              <a:t>Batch 2021-24</a:t>
            </a:r>
          </a:p>
          <a:p>
            <a:pPr algn="ctr"/>
            <a:r>
              <a:rPr lang="en-US" dirty="0">
                <a:solidFill>
                  <a:srgbClr val="FF0000"/>
                </a:solidFill>
                <a:latin typeface="Times New Roman" panose="02020603050405020304" pitchFamily="18" charset="0"/>
                <a:cs typeface="Times New Roman" panose="02020603050405020304" pitchFamily="18" charset="0"/>
              </a:rPr>
              <a:t>PG Diploma In Journalism(English) from the Indian Institute Of Mass Communication </a:t>
            </a:r>
          </a:p>
          <a:p>
            <a:pPr algn="ctr"/>
            <a:r>
              <a:rPr lang="en-IN" dirty="0">
                <a:solidFill>
                  <a:srgbClr val="FF0000"/>
                </a:solidFill>
                <a:latin typeface="Times New Roman" panose="02020603050405020304" pitchFamily="18" charset="0"/>
                <a:cs typeface="Times New Roman" panose="02020603050405020304" pitchFamily="18" charset="0"/>
              </a:rPr>
              <a:t>Reporting Intern</a:t>
            </a:r>
            <a:r>
              <a:rPr lang="en-US" dirty="0">
                <a:solidFill>
                  <a:srgbClr val="FF0000"/>
                </a:solidFill>
                <a:latin typeface="Times New Roman" panose="02020603050405020304" pitchFamily="18" charset="0"/>
                <a:cs typeface="Times New Roman" panose="02020603050405020304" pitchFamily="18" charset="0"/>
              </a:rPr>
              <a:t> at The Hindu</a:t>
            </a:r>
            <a:endParaRPr lang="en-IN"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916A2B-8684-BDB7-A678-4B0FFE08781D}"/>
              </a:ext>
            </a:extLst>
          </p:cNvPr>
          <p:cNvPicPr>
            <a:picLocks noChangeAspect="1"/>
          </p:cNvPicPr>
          <p:nvPr/>
        </p:nvPicPr>
        <p:blipFill>
          <a:blip r:embed="rId3">
            <a:extLst>
              <a:ext uri="{28A0092B-C50C-407E-A947-70E740481C1C}">
                <a14:useLocalDpi xmlns:a14="http://schemas.microsoft.com/office/drawing/2010/main" val="0"/>
              </a:ext>
            </a:extLst>
          </a:blip>
          <a:srcRect b="34129"/>
          <a:stretch/>
        </p:blipFill>
        <p:spPr>
          <a:xfrm>
            <a:off x="564901" y="2449287"/>
            <a:ext cx="5313386" cy="3984169"/>
          </a:xfrm>
          <a:prstGeom prst="rect">
            <a:avLst/>
          </a:prstGeom>
        </p:spPr>
      </p:pic>
      <p:pic>
        <p:nvPicPr>
          <p:cNvPr id="7" name="Picture 6">
            <a:extLst>
              <a:ext uri="{FF2B5EF4-FFF2-40B4-BE49-F238E27FC236}">
                <a16:creationId xmlns:a16="http://schemas.microsoft.com/office/drawing/2014/main" id="{C268FF69-C491-92B4-91B6-AA3A9EB2F20E}"/>
              </a:ext>
            </a:extLst>
          </p:cNvPr>
          <p:cNvPicPr>
            <a:picLocks noChangeAspect="1"/>
          </p:cNvPicPr>
          <p:nvPr/>
        </p:nvPicPr>
        <p:blipFill>
          <a:blip r:embed="rId3">
            <a:extLst>
              <a:ext uri="{28A0092B-C50C-407E-A947-70E740481C1C}">
                <a14:useLocalDpi xmlns:a14="http://schemas.microsoft.com/office/drawing/2010/main" val="0"/>
              </a:ext>
            </a:extLst>
          </a:blip>
          <a:srcRect t="32674"/>
          <a:stretch/>
        </p:blipFill>
        <p:spPr>
          <a:xfrm>
            <a:off x="6193972" y="2529203"/>
            <a:ext cx="5660571" cy="3904253"/>
          </a:xfrm>
          <a:prstGeom prst="rect">
            <a:avLst/>
          </a:prstGeom>
        </p:spPr>
      </p:pic>
    </p:spTree>
    <p:extLst>
      <p:ext uri="{BB962C8B-B14F-4D97-AF65-F5344CB8AC3E}">
        <p14:creationId xmlns:p14="http://schemas.microsoft.com/office/powerpoint/2010/main" val="48498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CBBF-DC3E-471B-BCC3-8FCE959127BD}"/>
              </a:ext>
            </a:extLst>
          </p:cNvPr>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Best Practices of The Department </a:t>
            </a:r>
            <a:endParaRPr lang="en-IN"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B8F98C7D-4982-6334-7C95-0768A1EF235D}"/>
              </a:ext>
            </a:extLst>
          </p:cNvPr>
          <p:cNvCxnSpPr>
            <a:cxnSpLocks/>
          </p:cNvCxnSpPr>
          <p:nvPr/>
        </p:nvCxnSpPr>
        <p:spPr>
          <a:xfrm>
            <a:off x="2332298" y="1460781"/>
            <a:ext cx="7527403"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20237920-6584-BE9A-BBD9-8A454A196540}"/>
              </a:ext>
            </a:extLst>
          </p:cNvPr>
          <p:cNvSpPr txBox="1"/>
          <p:nvPr/>
        </p:nvSpPr>
        <p:spPr>
          <a:xfrm>
            <a:off x="838200" y="1756592"/>
            <a:ext cx="405789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Department Organized National Seminar in 2024-25 and MUN in 2023-24</a:t>
            </a:r>
            <a:endParaRPr lang="en-IN" dirty="0"/>
          </a:p>
        </p:txBody>
      </p:sp>
      <p:sp>
        <p:nvSpPr>
          <p:cNvPr id="8" name="TextBox 7">
            <a:extLst>
              <a:ext uri="{FF2B5EF4-FFF2-40B4-BE49-F238E27FC236}">
                <a16:creationId xmlns:a16="http://schemas.microsoft.com/office/drawing/2014/main" id="{68A1E374-8EA4-7D54-F3B2-08C582EC0BE1}"/>
              </a:ext>
            </a:extLst>
          </p:cNvPr>
          <p:cNvSpPr txBox="1"/>
          <p:nvPr/>
        </p:nvSpPr>
        <p:spPr>
          <a:xfrm>
            <a:off x="5187387" y="1734518"/>
            <a:ext cx="387462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Students visited the Parliament of India</a:t>
            </a:r>
          </a:p>
        </p:txBody>
      </p:sp>
      <p:sp>
        <p:nvSpPr>
          <p:cNvPr id="10" name="TextBox 9">
            <a:extLst>
              <a:ext uri="{FF2B5EF4-FFF2-40B4-BE49-F238E27FC236}">
                <a16:creationId xmlns:a16="http://schemas.microsoft.com/office/drawing/2014/main" id="{97FD0FEC-2DAB-9755-7AF5-4241233A0445}"/>
              </a:ext>
            </a:extLst>
          </p:cNvPr>
          <p:cNvSpPr txBox="1"/>
          <p:nvPr/>
        </p:nvSpPr>
        <p:spPr>
          <a:xfrm>
            <a:off x="7745391" y="4198910"/>
            <a:ext cx="370100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Students carried out the case study of trends in the Delhi Election 2025. </a:t>
            </a:r>
            <a:endParaRPr lang="en-IN" dirty="0"/>
          </a:p>
        </p:txBody>
      </p:sp>
      <p:sp>
        <p:nvSpPr>
          <p:cNvPr id="12" name="TextBox 11">
            <a:extLst>
              <a:ext uri="{FF2B5EF4-FFF2-40B4-BE49-F238E27FC236}">
                <a16:creationId xmlns:a16="http://schemas.microsoft.com/office/drawing/2014/main" id="{37F339C0-1C92-8AFB-4450-F0B9E3A15164}"/>
              </a:ext>
            </a:extLst>
          </p:cNvPr>
          <p:cNvSpPr txBox="1"/>
          <p:nvPr/>
        </p:nvSpPr>
        <p:spPr>
          <a:xfrm>
            <a:off x="300942" y="5330836"/>
            <a:ext cx="476877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Continuous Mentorship to students for appearing UPSC/PCS or other competitive exams. </a:t>
            </a:r>
          </a:p>
        </p:txBody>
      </p:sp>
      <p:sp>
        <p:nvSpPr>
          <p:cNvPr id="14" name="TextBox 13">
            <a:extLst>
              <a:ext uri="{FF2B5EF4-FFF2-40B4-BE49-F238E27FC236}">
                <a16:creationId xmlns:a16="http://schemas.microsoft.com/office/drawing/2014/main" id="{0D6A6F74-AD3A-5631-C41A-29AF4C152B15}"/>
              </a:ext>
            </a:extLst>
          </p:cNvPr>
          <p:cNvSpPr txBox="1"/>
          <p:nvPr/>
        </p:nvSpPr>
        <p:spPr>
          <a:xfrm>
            <a:off x="3648195" y="2886344"/>
            <a:ext cx="369811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Inter-Section Round Table discussion</a:t>
            </a:r>
          </a:p>
        </p:txBody>
      </p:sp>
      <p:sp>
        <p:nvSpPr>
          <p:cNvPr id="16" name="TextBox 15">
            <a:extLst>
              <a:ext uri="{FF2B5EF4-FFF2-40B4-BE49-F238E27FC236}">
                <a16:creationId xmlns:a16="http://schemas.microsoft.com/office/drawing/2014/main" id="{389F3000-40AC-FCE8-E198-74EDE88785DC}"/>
              </a:ext>
            </a:extLst>
          </p:cNvPr>
          <p:cNvSpPr txBox="1"/>
          <p:nvPr/>
        </p:nvSpPr>
        <p:spPr>
          <a:xfrm>
            <a:off x="7771436" y="5405436"/>
            <a:ext cx="358236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Continuous Election of the members of the Departmental society. </a:t>
            </a:r>
          </a:p>
        </p:txBody>
      </p:sp>
      <p:sp>
        <p:nvSpPr>
          <p:cNvPr id="18" name="TextBox 17">
            <a:extLst>
              <a:ext uri="{FF2B5EF4-FFF2-40B4-BE49-F238E27FC236}">
                <a16:creationId xmlns:a16="http://schemas.microsoft.com/office/drawing/2014/main" id="{61A107DD-FC65-E588-8C31-70D99EC860CC}"/>
              </a:ext>
            </a:extLst>
          </p:cNvPr>
          <p:cNvSpPr txBox="1"/>
          <p:nvPr/>
        </p:nvSpPr>
        <p:spPr>
          <a:xfrm>
            <a:off x="838200" y="3424572"/>
            <a:ext cx="322354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Research-oriented innovative Assignments in the class. </a:t>
            </a:r>
          </a:p>
        </p:txBody>
      </p:sp>
      <p:sp>
        <p:nvSpPr>
          <p:cNvPr id="20" name="TextBox 19">
            <a:extLst>
              <a:ext uri="{FF2B5EF4-FFF2-40B4-BE49-F238E27FC236}">
                <a16:creationId xmlns:a16="http://schemas.microsoft.com/office/drawing/2014/main" id="{D1F60B79-C422-8E92-C59D-1BDE5F732427}"/>
              </a:ext>
            </a:extLst>
          </p:cNvPr>
          <p:cNvSpPr txBox="1"/>
          <p:nvPr/>
        </p:nvSpPr>
        <p:spPr>
          <a:xfrm>
            <a:off x="5279988" y="3485582"/>
            <a:ext cx="389488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Peer learning during our Tutorial class. </a:t>
            </a:r>
          </a:p>
        </p:txBody>
      </p:sp>
      <p:sp>
        <p:nvSpPr>
          <p:cNvPr id="22" name="TextBox 21">
            <a:extLst>
              <a:ext uri="{FF2B5EF4-FFF2-40B4-BE49-F238E27FC236}">
                <a16:creationId xmlns:a16="http://schemas.microsoft.com/office/drawing/2014/main" id="{627CA1D6-7424-A53C-268C-C72FCA4E3A2E}"/>
              </a:ext>
            </a:extLst>
          </p:cNvPr>
          <p:cNvSpPr txBox="1"/>
          <p:nvPr/>
        </p:nvSpPr>
        <p:spPr>
          <a:xfrm>
            <a:off x="3003631" y="4341035"/>
            <a:ext cx="389488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Organizes talks on the relevant issues.</a:t>
            </a:r>
          </a:p>
        </p:txBody>
      </p:sp>
      <p:sp>
        <p:nvSpPr>
          <p:cNvPr id="25" name="TextBox 24">
            <a:extLst>
              <a:ext uri="{FF2B5EF4-FFF2-40B4-BE49-F238E27FC236}">
                <a16:creationId xmlns:a16="http://schemas.microsoft.com/office/drawing/2014/main" id="{1D522475-7EDF-A6AA-075F-20E48CD1EB7E}"/>
              </a:ext>
            </a:extLst>
          </p:cNvPr>
          <p:cNvSpPr txBox="1"/>
          <p:nvPr/>
        </p:nvSpPr>
        <p:spPr>
          <a:xfrm>
            <a:off x="7967841" y="2279056"/>
            <a:ext cx="325610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Department hosts the IR group under the Lakshaya Society. </a:t>
            </a:r>
          </a:p>
        </p:txBody>
      </p:sp>
    </p:spTree>
    <p:extLst>
      <p:ext uri="{BB962C8B-B14F-4D97-AF65-F5344CB8AC3E}">
        <p14:creationId xmlns:p14="http://schemas.microsoft.com/office/powerpoint/2010/main" val="3349834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0119A-B3D5-ACCD-2B0B-752C6F247350}"/>
              </a:ext>
            </a:extLst>
          </p:cNvPr>
          <p:cNvSpPr>
            <a:spLocks noGrp="1"/>
          </p:cNvSpPr>
          <p:nvPr>
            <p:ph type="title"/>
          </p:nvPr>
        </p:nvSpPr>
        <p:spPr>
          <a:xfrm>
            <a:off x="-220133" y="-182936"/>
            <a:ext cx="12632266" cy="132556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Progress Report </a:t>
            </a:r>
            <a:endParaRPr lang="en-IN"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818FDC2-7FCD-3A60-A22E-5E2ABC3D0FF4}"/>
              </a:ext>
            </a:extLst>
          </p:cNvPr>
          <p:cNvGraphicFramePr>
            <a:graphicFrameLocks noGrp="1"/>
          </p:cNvGraphicFramePr>
          <p:nvPr>
            <p:extLst>
              <p:ext uri="{D42A27DB-BD31-4B8C-83A1-F6EECF244321}">
                <p14:modId xmlns:p14="http://schemas.microsoft.com/office/powerpoint/2010/main" val="1959098834"/>
              </p:ext>
            </p:extLst>
          </p:nvPr>
        </p:nvGraphicFramePr>
        <p:xfrm>
          <a:off x="1159931" y="1142627"/>
          <a:ext cx="10337802" cy="5179310"/>
        </p:xfrm>
        <a:graphic>
          <a:graphicData uri="http://schemas.openxmlformats.org/drawingml/2006/table">
            <a:tbl>
              <a:tblPr firstRow="1" bandRow="1">
                <a:tableStyleId>{5940675A-B579-460E-94D1-54222C63F5DA}</a:tableStyleId>
              </a:tblPr>
              <a:tblGrid>
                <a:gridCol w="5168901">
                  <a:extLst>
                    <a:ext uri="{9D8B030D-6E8A-4147-A177-3AD203B41FA5}">
                      <a16:colId xmlns:a16="http://schemas.microsoft.com/office/drawing/2014/main" val="578644331"/>
                    </a:ext>
                  </a:extLst>
                </a:gridCol>
                <a:gridCol w="5168901">
                  <a:extLst>
                    <a:ext uri="{9D8B030D-6E8A-4147-A177-3AD203B41FA5}">
                      <a16:colId xmlns:a16="http://schemas.microsoft.com/office/drawing/2014/main" val="3735940025"/>
                    </a:ext>
                  </a:extLst>
                </a:gridCol>
              </a:tblGrid>
              <a:tr h="630905">
                <a:tc>
                  <a:txBody>
                    <a:bodyPr/>
                    <a:lstStyle/>
                    <a:p>
                      <a:pPr algn="ctr"/>
                      <a:r>
                        <a:rPr lang="en-IN" b="1" dirty="0">
                          <a:solidFill>
                            <a:srgbClr val="FF0000"/>
                          </a:solidFill>
                          <a:latin typeface="Times New Roman" panose="02020603050405020304" pitchFamily="18" charset="0"/>
                          <a:cs typeface="Times New Roman" panose="02020603050405020304" pitchFamily="18" charset="0"/>
                        </a:rPr>
                        <a:t>Suggestions given in previous Audit dated 22</a:t>
                      </a:r>
                      <a:r>
                        <a:rPr lang="en-IN" b="1" baseline="30000" dirty="0">
                          <a:solidFill>
                            <a:srgbClr val="FF0000"/>
                          </a:solidFill>
                          <a:latin typeface="Times New Roman" panose="02020603050405020304" pitchFamily="18" charset="0"/>
                          <a:cs typeface="Times New Roman" panose="02020603050405020304" pitchFamily="18" charset="0"/>
                        </a:rPr>
                        <a:t>nd</a:t>
                      </a:r>
                      <a:r>
                        <a:rPr lang="en-IN" b="1" dirty="0">
                          <a:solidFill>
                            <a:srgbClr val="FF0000"/>
                          </a:solidFill>
                          <a:latin typeface="Times New Roman" panose="02020603050405020304" pitchFamily="18" charset="0"/>
                          <a:cs typeface="Times New Roman" panose="02020603050405020304" pitchFamily="18" charset="0"/>
                        </a:rPr>
                        <a:t> April 2024</a:t>
                      </a:r>
                    </a:p>
                  </a:txBody>
                  <a:tcPr>
                    <a:solidFill>
                      <a:schemeClr val="bg1"/>
                    </a:solidFill>
                  </a:tcPr>
                </a:tc>
                <a:tc>
                  <a:txBody>
                    <a:bodyPr/>
                    <a:lstStyle/>
                    <a:p>
                      <a:pPr algn="ctr"/>
                      <a:r>
                        <a:rPr lang="en-IN" b="1" dirty="0">
                          <a:solidFill>
                            <a:srgbClr val="FF0000"/>
                          </a:solidFill>
                          <a:latin typeface="Times New Roman" panose="02020603050405020304" pitchFamily="18" charset="0"/>
                          <a:cs typeface="Times New Roman" panose="02020603050405020304" pitchFamily="18" charset="0"/>
                        </a:rPr>
                        <a:t>Measures Taken By Department </a:t>
                      </a:r>
                    </a:p>
                  </a:txBody>
                  <a:tcPr>
                    <a:solidFill>
                      <a:schemeClr val="bg1"/>
                    </a:solidFill>
                  </a:tcPr>
                </a:tc>
                <a:extLst>
                  <a:ext uri="{0D108BD9-81ED-4DB2-BD59-A6C34878D82A}">
                    <a16:rowId xmlns:a16="http://schemas.microsoft.com/office/drawing/2014/main" val="1272863657"/>
                  </a:ext>
                </a:extLst>
              </a:tr>
              <a:tr h="2253230">
                <a:tc>
                  <a:txBody>
                    <a:bodyPr/>
                    <a:lstStyle/>
                    <a:p>
                      <a:r>
                        <a:rPr lang="en-IN" b="1" dirty="0">
                          <a:latin typeface="Times New Roman" panose="02020603050405020304" pitchFamily="18" charset="0"/>
                          <a:cs typeface="Times New Roman" panose="02020603050405020304" pitchFamily="18" charset="0"/>
                        </a:rPr>
                        <a:t>1. Effective use of tutorials and innovation in teaching pedagogy needed.</a:t>
                      </a:r>
                    </a:p>
                  </a:txBody>
                  <a:tcPr>
                    <a:solidFill>
                      <a:schemeClr val="bg1"/>
                    </a:solidFill>
                  </a:tcPr>
                </a:tc>
                <a:tc>
                  <a:txBody>
                    <a:bodyPr/>
                    <a:lstStyle/>
                    <a:p>
                      <a:r>
                        <a:rPr lang="en-IN" dirty="0">
                          <a:latin typeface="Times New Roman" panose="02020603050405020304" pitchFamily="18" charset="0"/>
                          <a:cs typeface="Times New Roman" panose="02020603050405020304" pitchFamily="18" charset="0"/>
                        </a:rPr>
                        <a:t>The department has motivated students for  </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 Inter-Section Group Discussion </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Case Studies on Different Political Phenomena </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Students are encouraged for Research- Oriented Assignments/Projects</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Peer Learning as per NEP 2020                 </a:t>
                      </a:r>
                    </a:p>
                  </a:txBody>
                  <a:tcPr>
                    <a:solidFill>
                      <a:schemeClr val="bg1"/>
                    </a:solidFill>
                  </a:tcPr>
                </a:tc>
                <a:extLst>
                  <a:ext uri="{0D108BD9-81ED-4DB2-BD59-A6C34878D82A}">
                    <a16:rowId xmlns:a16="http://schemas.microsoft.com/office/drawing/2014/main" val="3541961224"/>
                  </a:ext>
                </a:extLst>
              </a:tr>
              <a:tr h="901292">
                <a:tc>
                  <a:txBody>
                    <a:bodyPr/>
                    <a:lstStyle/>
                    <a:p>
                      <a:r>
                        <a:rPr lang="en-IN" b="1" dirty="0">
                          <a:latin typeface="Times New Roman" panose="02020603050405020304" pitchFamily="18" charset="0"/>
                          <a:cs typeface="Times New Roman" panose="02020603050405020304" pitchFamily="18" charset="0"/>
                        </a:rPr>
                        <a:t>2. Enhance Student Progression and academic preparation for competitive exams such as UPSC.  </a:t>
                      </a:r>
                    </a:p>
                  </a:txBody>
                  <a:tcPr>
                    <a:solidFill>
                      <a:schemeClr val="bg1"/>
                    </a:solidFill>
                  </a:tcPr>
                </a:tc>
                <a:tc>
                  <a:txBody>
                    <a:bodyPr/>
                    <a:lstStyle/>
                    <a:p>
                      <a:pPr marL="0" indent="0">
                        <a:buFont typeface="Arial" panose="020B0604020202020204" pitchFamily="34" charset="0"/>
                        <a:buNone/>
                      </a:pPr>
                      <a:r>
                        <a:rPr lang="en-IN" dirty="0">
                          <a:latin typeface="Times New Roman" panose="02020603050405020304" pitchFamily="18" charset="0"/>
                          <a:cs typeface="Times New Roman" panose="02020603050405020304" pitchFamily="18" charset="0"/>
                        </a:rPr>
                        <a:t>The department started a continuous mentoring session - </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This year, two ongoing students are appearing for UPSC, and three students are appearing for SSC and NTPC.</a:t>
                      </a: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Meanwhile, thirty-five students have appeared for CUET - 2025. </a:t>
                      </a:r>
                    </a:p>
                  </a:txBody>
                  <a:tcPr>
                    <a:solidFill>
                      <a:schemeClr val="bg1"/>
                    </a:solidFill>
                  </a:tcPr>
                </a:tc>
                <a:extLst>
                  <a:ext uri="{0D108BD9-81ED-4DB2-BD59-A6C34878D82A}">
                    <a16:rowId xmlns:a16="http://schemas.microsoft.com/office/drawing/2014/main" val="3838262597"/>
                  </a:ext>
                </a:extLst>
              </a:tr>
            </a:tbl>
          </a:graphicData>
        </a:graphic>
      </p:graphicFrame>
      <p:cxnSp>
        <p:nvCxnSpPr>
          <p:cNvPr id="6" name="Straight Connector 5">
            <a:extLst>
              <a:ext uri="{FF2B5EF4-FFF2-40B4-BE49-F238E27FC236}">
                <a16:creationId xmlns:a16="http://schemas.microsoft.com/office/drawing/2014/main" id="{5A25C851-7564-1BB4-7CF8-464ABBA867F6}"/>
              </a:ext>
            </a:extLst>
          </p:cNvPr>
          <p:cNvCxnSpPr>
            <a:cxnSpLocks/>
          </p:cNvCxnSpPr>
          <p:nvPr/>
        </p:nvCxnSpPr>
        <p:spPr>
          <a:xfrm>
            <a:off x="3215082" y="868114"/>
            <a:ext cx="5761835"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202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FC-4121-EB49-F985-56EEE8D4680E}"/>
              </a:ext>
            </a:extLst>
          </p:cNvPr>
          <p:cNvSpPr>
            <a:spLocks noGrp="1"/>
          </p:cNvSpPr>
          <p:nvPr>
            <p:ph type="title"/>
          </p:nvPr>
        </p:nvSpPr>
        <p:spPr>
          <a:xfrm>
            <a:off x="838200" y="156781"/>
            <a:ext cx="10515600" cy="1325563"/>
          </a:xfrm>
          <a:blipFill>
            <a:blip r:embed="rId3">
              <a:alphaModFix amt="22000"/>
            </a:blip>
            <a:tile tx="0" ty="0" sx="100000" sy="100000" flip="none" algn="tl"/>
          </a:blipFill>
        </p:spPr>
        <p:txBody>
          <a:bodyPr>
            <a:normAutofit/>
          </a:bodyPr>
          <a:lstStyle/>
          <a:p>
            <a:pPr algn="ctr"/>
            <a:r>
              <a:rPr lang="en-IN" sz="4800" b="1" dirty="0">
                <a:solidFill>
                  <a:srgbClr val="FF0000"/>
                </a:solidFill>
                <a:latin typeface="Times New Roman" panose="02020603050405020304" pitchFamily="18" charset="0"/>
                <a:cs typeface="Times New Roman" panose="02020603050405020304" pitchFamily="18" charset="0"/>
              </a:rPr>
              <a:t>Photo Gallery </a:t>
            </a:r>
          </a:p>
        </p:txBody>
      </p:sp>
      <p:pic>
        <p:nvPicPr>
          <p:cNvPr id="4" name="Picture 3">
            <a:extLst>
              <a:ext uri="{FF2B5EF4-FFF2-40B4-BE49-F238E27FC236}">
                <a16:creationId xmlns:a16="http://schemas.microsoft.com/office/drawing/2014/main" id="{6A0CB3BE-B44D-65D2-9EB2-C04AE543A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188" y="1506044"/>
            <a:ext cx="4160959" cy="50987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B18767F4-99B4-6266-2D20-FDD027D6B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371" y="1506044"/>
            <a:ext cx="4079910" cy="50987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3" name="Straight Connector 2">
            <a:extLst>
              <a:ext uri="{FF2B5EF4-FFF2-40B4-BE49-F238E27FC236}">
                <a16:creationId xmlns:a16="http://schemas.microsoft.com/office/drawing/2014/main" id="{5171E7E4-BDBF-8F31-9AFC-278A8264774B}"/>
              </a:ext>
            </a:extLst>
          </p:cNvPr>
          <p:cNvCxnSpPr>
            <a:cxnSpLocks/>
          </p:cNvCxnSpPr>
          <p:nvPr/>
        </p:nvCxnSpPr>
        <p:spPr>
          <a:xfrm>
            <a:off x="3302168" y="1227343"/>
            <a:ext cx="5761835"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2518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88F4-D751-3010-C0D1-9303BC27CC28}"/>
              </a:ext>
            </a:extLst>
          </p:cNvPr>
          <p:cNvSpPr>
            <a:spLocks noGrp="1"/>
          </p:cNvSpPr>
          <p:nvPr>
            <p:ph type="title"/>
          </p:nvPr>
        </p:nvSpPr>
        <p:spPr/>
        <p:txBody>
          <a:bodyPr/>
          <a:lstStyle/>
          <a:p>
            <a:r>
              <a:rPr lang="en-IN" b="1" dirty="0">
                <a:solidFill>
                  <a:srgbClr val="FF0000"/>
                </a:solidFill>
                <a:latin typeface="Times New Roman" panose="02020603050405020304" pitchFamily="18" charset="0"/>
                <a:cs typeface="Times New Roman" panose="02020603050405020304" pitchFamily="18" charset="0"/>
              </a:rPr>
              <a:t>Vision of the Department </a:t>
            </a:r>
          </a:p>
        </p:txBody>
      </p:sp>
      <p:cxnSp>
        <p:nvCxnSpPr>
          <p:cNvPr id="4" name="Straight Connector 3">
            <a:extLst>
              <a:ext uri="{FF2B5EF4-FFF2-40B4-BE49-F238E27FC236}">
                <a16:creationId xmlns:a16="http://schemas.microsoft.com/office/drawing/2014/main" id="{B0C6B28C-E463-AB24-8EA1-7E081A4716E5}"/>
              </a:ext>
            </a:extLst>
          </p:cNvPr>
          <p:cNvCxnSpPr>
            <a:cxnSpLocks/>
          </p:cNvCxnSpPr>
          <p:nvPr/>
        </p:nvCxnSpPr>
        <p:spPr>
          <a:xfrm>
            <a:off x="1095735" y="1426581"/>
            <a:ext cx="5883798"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Rectangle 2">
            <a:extLst>
              <a:ext uri="{FF2B5EF4-FFF2-40B4-BE49-F238E27FC236}">
                <a16:creationId xmlns:a16="http://schemas.microsoft.com/office/drawing/2014/main" id="{A2427A4A-E444-FB4F-89CF-4C0EAFF68B71}"/>
              </a:ext>
            </a:extLst>
          </p:cNvPr>
          <p:cNvSpPr>
            <a:spLocks noGrp="1" noChangeArrowheads="1"/>
          </p:cNvSpPr>
          <p:nvPr>
            <p:ph idx="1"/>
          </p:nvPr>
        </p:nvSpPr>
        <p:spPr bwMode="auto">
          <a:xfrm>
            <a:off x="838200" y="1564030"/>
            <a:ext cx="10114345"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Academic Focus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department fosters a dynamic learning environment emphasizing critical thinking and deep understanding of political systems, governance, and public affairs.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Skill Development</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It aims to equip students with strong analytical, research, and communication skills, along with a commitment to democratic principles.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Global and Ethical Outlook</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department encourages a global perspective and instills ethical reasoning and values among students.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Alignment with NEP 2020</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vision aligns with the National Education Policy's emphasis on multidisciplinary learning, holistic development, and ethical education.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Experiential and Civic Learning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department promotes experiential learning methods and encourages active civic participation among students.</a:t>
            </a:r>
          </a:p>
        </p:txBody>
      </p:sp>
    </p:spTree>
    <p:extLst>
      <p:ext uri="{BB962C8B-B14F-4D97-AF65-F5344CB8AC3E}">
        <p14:creationId xmlns:p14="http://schemas.microsoft.com/office/powerpoint/2010/main" val="425064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18E9-C48F-2A4D-E782-16C114021CA2}"/>
              </a:ext>
            </a:extLst>
          </p:cNvPr>
          <p:cNvSpPr>
            <a:spLocks noGrp="1"/>
          </p:cNvSpPr>
          <p:nvPr>
            <p:ph type="title"/>
          </p:nvPr>
        </p:nvSpPr>
        <p:spPr/>
        <p:txBody>
          <a:bodyPr/>
          <a:lstStyle/>
          <a:p>
            <a:pPr algn="ctr"/>
            <a:r>
              <a:rPr lang="en-IN" b="1" dirty="0">
                <a:solidFill>
                  <a:srgbClr val="FF0000"/>
                </a:solidFill>
                <a:latin typeface="Times New Roman" panose="02020603050405020304" pitchFamily="18" charset="0"/>
                <a:cs typeface="Times New Roman" panose="02020603050405020304" pitchFamily="18" charset="0"/>
              </a:rPr>
              <a:t>Departmental Societies </a:t>
            </a:r>
          </a:p>
        </p:txBody>
      </p:sp>
      <p:cxnSp>
        <p:nvCxnSpPr>
          <p:cNvPr id="4" name="Straight Connector 3">
            <a:extLst>
              <a:ext uri="{FF2B5EF4-FFF2-40B4-BE49-F238E27FC236}">
                <a16:creationId xmlns:a16="http://schemas.microsoft.com/office/drawing/2014/main" id="{49DEA9D6-192C-2AF3-3FDA-1CE06A011D6B}"/>
              </a:ext>
            </a:extLst>
          </p:cNvPr>
          <p:cNvCxnSpPr>
            <a:cxnSpLocks/>
          </p:cNvCxnSpPr>
          <p:nvPr/>
        </p:nvCxnSpPr>
        <p:spPr>
          <a:xfrm>
            <a:off x="3676890" y="1449730"/>
            <a:ext cx="5154593"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6" name="Table 5">
            <a:extLst>
              <a:ext uri="{FF2B5EF4-FFF2-40B4-BE49-F238E27FC236}">
                <a16:creationId xmlns:a16="http://schemas.microsoft.com/office/drawing/2014/main" id="{057CC7C4-53A6-8F32-46F6-75C05C6CAFEC}"/>
              </a:ext>
            </a:extLst>
          </p:cNvPr>
          <p:cNvGraphicFramePr>
            <a:graphicFrameLocks noGrp="1"/>
          </p:cNvGraphicFramePr>
          <p:nvPr>
            <p:extLst>
              <p:ext uri="{D42A27DB-BD31-4B8C-83A1-F6EECF244321}">
                <p14:modId xmlns:p14="http://schemas.microsoft.com/office/powerpoint/2010/main" val="3435042326"/>
              </p:ext>
            </p:extLst>
          </p:nvPr>
        </p:nvGraphicFramePr>
        <p:xfrm>
          <a:off x="1770927" y="2033613"/>
          <a:ext cx="8389074" cy="3991720"/>
        </p:xfrm>
        <a:graphic>
          <a:graphicData uri="http://schemas.openxmlformats.org/drawingml/2006/table">
            <a:tbl>
              <a:tblPr firstRow="1" bandRow="1">
                <a:tableStyleId>{5940675A-B579-460E-94D1-54222C63F5DA}</a:tableStyleId>
              </a:tblPr>
              <a:tblGrid>
                <a:gridCol w="4375230">
                  <a:extLst>
                    <a:ext uri="{9D8B030D-6E8A-4147-A177-3AD203B41FA5}">
                      <a16:colId xmlns:a16="http://schemas.microsoft.com/office/drawing/2014/main" val="1049373022"/>
                    </a:ext>
                  </a:extLst>
                </a:gridCol>
                <a:gridCol w="4013844">
                  <a:extLst>
                    <a:ext uri="{9D8B030D-6E8A-4147-A177-3AD203B41FA5}">
                      <a16:colId xmlns:a16="http://schemas.microsoft.com/office/drawing/2014/main" val="1053149738"/>
                    </a:ext>
                  </a:extLst>
                </a:gridCol>
              </a:tblGrid>
              <a:tr h="608440">
                <a:tc>
                  <a:txBody>
                    <a:bodyPr/>
                    <a:lstStyle/>
                    <a:p>
                      <a:pPr algn="ctr"/>
                      <a:r>
                        <a:rPr lang="en-IN" sz="2400" b="1" dirty="0">
                          <a:solidFill>
                            <a:schemeClr val="accent1">
                              <a:lumMod val="75000"/>
                            </a:schemeClr>
                          </a:solidFill>
                          <a:latin typeface="Times New Roman" panose="02020603050405020304" pitchFamily="18" charset="0"/>
                          <a:cs typeface="Times New Roman" panose="02020603050405020304" pitchFamily="18" charset="0"/>
                        </a:rPr>
                        <a:t>LOKSAMVAD </a:t>
                      </a:r>
                    </a:p>
                  </a:txBody>
                  <a:tcPr/>
                </a:tc>
                <a:tc>
                  <a:txBody>
                    <a:bodyPr/>
                    <a:lstStyle/>
                    <a:p>
                      <a:pPr algn="ctr"/>
                      <a:r>
                        <a:rPr lang="en-IN" sz="2400" b="1" dirty="0">
                          <a:solidFill>
                            <a:schemeClr val="accent1">
                              <a:lumMod val="75000"/>
                            </a:schemeClr>
                          </a:solidFill>
                          <a:latin typeface="Times New Roman" panose="02020603050405020304" pitchFamily="18" charset="0"/>
                          <a:cs typeface="Times New Roman" panose="02020603050405020304" pitchFamily="18" charset="0"/>
                        </a:rPr>
                        <a:t>VIMARSH </a:t>
                      </a:r>
                    </a:p>
                  </a:txBody>
                  <a:tcPr/>
                </a:tc>
                <a:extLst>
                  <a:ext uri="{0D108BD9-81ED-4DB2-BD59-A6C34878D82A}">
                    <a16:rowId xmlns:a16="http://schemas.microsoft.com/office/drawing/2014/main" val="573189218"/>
                  </a:ext>
                </a:extLst>
              </a:tr>
              <a:tr h="3168438">
                <a:tc>
                  <a:txBody>
                    <a:bodyPr/>
                    <a:lstStyle/>
                    <a:p>
                      <a:r>
                        <a:rPr lang="en-IN" b="1" dirty="0">
                          <a:latin typeface="Times New Roman" panose="02020603050405020304" pitchFamily="18" charset="0"/>
                          <a:cs typeface="Times New Roman" panose="02020603050405020304" pitchFamily="18" charset="0"/>
                        </a:rPr>
                        <a:t>About the Society – </a:t>
                      </a:r>
                    </a:p>
                    <a:p>
                      <a:endParaRPr lang="en-IN" b="1" dirty="0">
                        <a:latin typeface="Times New Roman" panose="02020603050405020304" pitchFamily="18" charset="0"/>
                        <a:cs typeface="Times New Roman" panose="02020603050405020304" pitchFamily="18" charset="0"/>
                      </a:endParaRPr>
                    </a:p>
                    <a:p>
                      <a:pPr algn="just"/>
                      <a:endParaRPr lang="en-US" b="0" dirty="0">
                        <a:latin typeface="Times New Roman" panose="02020603050405020304" pitchFamily="18" charset="0"/>
                        <a:cs typeface="Times New Roman" panose="02020603050405020304" pitchFamily="18" charset="0"/>
                      </a:endParaRPr>
                    </a:p>
                    <a:p>
                      <a:pPr algn="just"/>
                      <a:r>
                        <a:rPr lang="en-US" b="0" dirty="0" err="1">
                          <a:latin typeface="Times New Roman" panose="02020603050405020304" pitchFamily="18" charset="0"/>
                          <a:cs typeface="Times New Roman" panose="02020603050405020304" pitchFamily="18" charset="0"/>
                        </a:rPr>
                        <a:t>LokSamvad</a:t>
                      </a:r>
                      <a:r>
                        <a:rPr lang="en-US" b="0" dirty="0">
                          <a:latin typeface="Times New Roman" panose="02020603050405020304" pitchFamily="18" charset="0"/>
                          <a:cs typeface="Times New Roman" panose="02020603050405020304" pitchFamily="18" charset="0"/>
                        </a:rPr>
                        <a:t> is the Political Science Society of Bharati College, a constituent college of the University of Delhi. Its primary aim is to disseminate political knowledge among students through creative and participatory methods. The society serves as an interactive platform, engaging students in various academic and co-curricular activities.</a:t>
                      </a:r>
                      <a:endParaRPr lang="en-IN"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latin typeface="Times New Roman" panose="02020603050405020304" pitchFamily="18" charset="0"/>
                          <a:cs typeface="Times New Roman" panose="02020603050405020304" pitchFamily="18" charset="0"/>
                        </a:rPr>
                        <a:t>About the Society - </a:t>
                      </a:r>
                    </a:p>
                    <a:p>
                      <a:endParaRPr lang="en-IN" dirty="0"/>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VIMRASH: The academic society of the Political Science department aims to facilitate the students with a holistic peer learning environment. This society primarily engages in academic activities like organising lectures, Talks, discussions, Book Discussions, research insight sessions, and promotes civic sense and democratic ethos. </a:t>
                      </a:r>
                    </a:p>
                  </a:txBody>
                  <a:tcPr/>
                </a:tc>
                <a:extLst>
                  <a:ext uri="{0D108BD9-81ED-4DB2-BD59-A6C34878D82A}">
                    <a16:rowId xmlns:a16="http://schemas.microsoft.com/office/drawing/2014/main" val="3395473829"/>
                  </a:ext>
                </a:extLst>
              </a:tr>
            </a:tbl>
          </a:graphicData>
        </a:graphic>
      </p:graphicFrame>
    </p:spTree>
    <p:extLst>
      <p:ext uri="{BB962C8B-B14F-4D97-AF65-F5344CB8AC3E}">
        <p14:creationId xmlns:p14="http://schemas.microsoft.com/office/powerpoint/2010/main" val="268682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15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A5E0-3720-E1DA-8B55-07CFBF348187}"/>
              </a:ext>
            </a:extLst>
          </p:cNvPr>
          <p:cNvSpPr>
            <a:spLocks noGrp="1"/>
          </p:cNvSpPr>
          <p:nvPr>
            <p:ph type="title"/>
          </p:nvPr>
        </p:nvSpPr>
        <p:spPr>
          <a:xfrm>
            <a:off x="838200" y="163948"/>
            <a:ext cx="10515600" cy="1325563"/>
          </a:xfrm>
        </p:spPr>
        <p:txBody>
          <a:bodyPr/>
          <a:lstStyle/>
          <a:p>
            <a:pPr algn="ctr"/>
            <a:r>
              <a:rPr lang="en-IN" b="1" dirty="0">
                <a:solidFill>
                  <a:srgbClr val="FF0000"/>
                </a:solidFill>
                <a:latin typeface="Times New Roman" panose="02020603050405020304" pitchFamily="18" charset="0"/>
                <a:cs typeface="Times New Roman" panose="02020603050405020304" pitchFamily="18" charset="0"/>
              </a:rPr>
              <a:t>Faculties of the Department </a:t>
            </a:r>
          </a:p>
        </p:txBody>
      </p:sp>
      <p:sp>
        <p:nvSpPr>
          <p:cNvPr id="6" name="TextBox 5">
            <a:extLst>
              <a:ext uri="{FF2B5EF4-FFF2-40B4-BE49-F238E27FC236}">
                <a16:creationId xmlns:a16="http://schemas.microsoft.com/office/drawing/2014/main" id="{3B69F0A2-97E4-EAA6-BCE0-B05F151C8788}"/>
              </a:ext>
            </a:extLst>
          </p:cNvPr>
          <p:cNvSpPr txBox="1"/>
          <p:nvPr/>
        </p:nvSpPr>
        <p:spPr>
          <a:xfrm>
            <a:off x="3746098" y="1721117"/>
            <a:ext cx="263420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Anuranjita Wadhwa</a:t>
            </a:r>
          </a:p>
          <a:p>
            <a:pPr algn="ctr"/>
            <a:r>
              <a:rPr lang="en-US" dirty="0">
                <a:ln w="0"/>
                <a:effectLst>
                  <a:outerShdw blurRad="38100" dist="19050" dir="2700000" algn="tl" rotWithShape="0">
                    <a:schemeClr val="dk1">
                      <a:alpha val="40000"/>
                    </a:schemeClr>
                  </a:outerShdw>
                </a:effectLst>
              </a:rPr>
              <a:t>Associate Professor</a:t>
            </a:r>
          </a:p>
          <a:p>
            <a:pPr algn="ctr"/>
            <a:r>
              <a:rPr lang="en-US" sz="1050" b="1" cap="none" spc="0" dirty="0">
                <a:ln w="0"/>
                <a:solidFill>
                  <a:schemeClr val="accent1">
                    <a:lumMod val="50000"/>
                  </a:schemeClr>
                </a:solidFill>
              </a:rPr>
              <a:t>0000-0002-5261-2274</a:t>
            </a:r>
          </a:p>
        </p:txBody>
      </p:sp>
      <p:sp>
        <p:nvSpPr>
          <p:cNvPr id="7" name="TextBox 6">
            <a:extLst>
              <a:ext uri="{FF2B5EF4-FFF2-40B4-BE49-F238E27FC236}">
                <a16:creationId xmlns:a16="http://schemas.microsoft.com/office/drawing/2014/main" id="{CBA800FA-E9E1-0B57-D5A2-A5E2528A3497}"/>
              </a:ext>
            </a:extLst>
          </p:cNvPr>
          <p:cNvSpPr txBox="1"/>
          <p:nvPr/>
        </p:nvSpPr>
        <p:spPr>
          <a:xfrm>
            <a:off x="653004" y="1668195"/>
            <a:ext cx="263420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ln w="0"/>
                <a:effectLst>
                  <a:outerShdw blurRad="38100" dist="19050" dir="2700000" algn="tl" rotWithShape="0">
                    <a:schemeClr val="dk1">
                      <a:alpha val="40000"/>
                    </a:schemeClr>
                  </a:outerShdw>
                </a:effectLst>
              </a:rPr>
              <a:t>Prof. Sangit Sarita Dwivedi </a:t>
            </a:r>
            <a:endParaRPr lang="en-US" sz="1800"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Professor</a:t>
            </a:r>
          </a:p>
          <a:p>
            <a:pPr algn="ctr"/>
            <a:r>
              <a:rPr lang="en-US" sz="1050" b="0" cap="none" spc="0" dirty="0">
                <a:ln w="0"/>
                <a:solidFill>
                  <a:schemeClr val="accent1">
                    <a:lumMod val="75000"/>
                  </a:schemeClr>
                </a:solidFill>
                <a:effectLst>
                  <a:outerShdw blurRad="38100" dist="19050" dir="2700000" algn="tl" rotWithShape="0">
                    <a:schemeClr val="dk1">
                      <a:alpha val="40000"/>
                    </a:schemeClr>
                  </a:outerShdw>
                </a:effectLst>
              </a:rPr>
              <a:t>orcid.org/0000-0002-7470-3820</a:t>
            </a:r>
          </a:p>
        </p:txBody>
      </p:sp>
      <p:sp>
        <p:nvSpPr>
          <p:cNvPr id="8" name="TextBox 7">
            <a:extLst>
              <a:ext uri="{FF2B5EF4-FFF2-40B4-BE49-F238E27FC236}">
                <a16:creationId xmlns:a16="http://schemas.microsoft.com/office/drawing/2014/main" id="{B1E3FA4B-DC6A-C4DB-9D0A-3B3D89C38BF3}"/>
              </a:ext>
            </a:extLst>
          </p:cNvPr>
          <p:cNvSpPr txBox="1"/>
          <p:nvPr/>
        </p:nvSpPr>
        <p:spPr>
          <a:xfrm>
            <a:off x="6615894" y="1714622"/>
            <a:ext cx="249603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Bindu Kohli</a:t>
            </a:r>
          </a:p>
          <a:p>
            <a:pPr algn="ctr"/>
            <a:r>
              <a:rPr lang="en-US" dirty="0">
                <a:ln w="0"/>
                <a:effectLst>
                  <a:outerShdw blurRad="38100" dist="19050" dir="2700000" algn="tl" rotWithShape="0">
                    <a:schemeClr val="dk1">
                      <a:alpha val="40000"/>
                    </a:schemeClr>
                  </a:outerShdw>
                </a:effectLst>
              </a:rPr>
              <a:t>Associate Professor</a:t>
            </a:r>
          </a:p>
          <a:p>
            <a:pPr algn="ctr"/>
            <a:r>
              <a:rPr lang="en-US" sz="1050" b="1" cap="none" spc="0" dirty="0">
                <a:ln w="0"/>
                <a:solidFill>
                  <a:schemeClr val="accent1">
                    <a:lumMod val="50000"/>
                  </a:schemeClr>
                </a:solidFill>
              </a:rPr>
              <a:t>0009-0007-8834-7189 </a:t>
            </a:r>
          </a:p>
        </p:txBody>
      </p:sp>
      <p:sp>
        <p:nvSpPr>
          <p:cNvPr id="9" name="TextBox 8">
            <a:extLst>
              <a:ext uri="{FF2B5EF4-FFF2-40B4-BE49-F238E27FC236}">
                <a16:creationId xmlns:a16="http://schemas.microsoft.com/office/drawing/2014/main" id="{7FC436C4-EAFE-CAE8-667B-9CF2EA97A74B}"/>
              </a:ext>
            </a:extLst>
          </p:cNvPr>
          <p:cNvSpPr txBox="1"/>
          <p:nvPr/>
        </p:nvSpPr>
        <p:spPr>
          <a:xfrm>
            <a:off x="9290850" y="1690688"/>
            <a:ext cx="249603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Deepti Singh</a:t>
            </a:r>
          </a:p>
          <a:p>
            <a:pPr algn="ctr"/>
            <a:r>
              <a:rPr lang="en-US" dirty="0">
                <a:ln w="0"/>
                <a:effectLst>
                  <a:outerShdw blurRad="38100" dist="19050" dir="2700000" algn="tl" rotWithShape="0">
                    <a:schemeClr val="dk1">
                      <a:alpha val="40000"/>
                    </a:schemeClr>
                  </a:outerShdw>
                </a:effectLst>
              </a:rPr>
              <a:t>Associate Professor</a:t>
            </a:r>
          </a:p>
          <a:p>
            <a:pPr algn="ctr"/>
            <a:r>
              <a:rPr lang="en-US" sz="1050" b="0" cap="none" spc="0" dirty="0">
                <a:ln w="0"/>
                <a:solidFill>
                  <a:schemeClr val="tx1"/>
                </a:solidFill>
                <a:effectLst>
                  <a:outerShdw blurRad="38100" dist="19050" dir="2700000" algn="tl" rotWithShape="0">
                    <a:schemeClr val="dk1">
                      <a:alpha val="40000"/>
                    </a:schemeClr>
                  </a:outerShdw>
                </a:effectLst>
              </a:rPr>
              <a:t>0009-0003-8304-2109</a:t>
            </a:r>
            <a:r>
              <a:rPr lang="en-US" sz="1800" b="0" cap="none" spc="0" dirty="0">
                <a:ln w="0"/>
                <a:solidFill>
                  <a:schemeClr val="tx1"/>
                </a:solidFill>
                <a:effectLst>
                  <a:outerShdw blurRad="38100" dist="19050" dir="2700000" algn="tl" rotWithShape="0">
                    <a:schemeClr val="dk1">
                      <a:alpha val="40000"/>
                    </a:schemeClr>
                  </a:outerShdw>
                </a:effectLst>
              </a:rPr>
              <a:t> </a:t>
            </a:r>
          </a:p>
        </p:txBody>
      </p:sp>
      <p:sp>
        <p:nvSpPr>
          <p:cNvPr id="10" name="TextBox 9">
            <a:extLst>
              <a:ext uri="{FF2B5EF4-FFF2-40B4-BE49-F238E27FC236}">
                <a16:creationId xmlns:a16="http://schemas.microsoft.com/office/drawing/2014/main" id="{B33E66CD-9BD8-A243-0BEE-DBF1446C539F}"/>
              </a:ext>
            </a:extLst>
          </p:cNvPr>
          <p:cNvSpPr txBox="1"/>
          <p:nvPr/>
        </p:nvSpPr>
        <p:spPr>
          <a:xfrm>
            <a:off x="3746098" y="2747472"/>
            <a:ext cx="263420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Shailza Singh</a:t>
            </a:r>
          </a:p>
          <a:p>
            <a:pPr algn="ctr"/>
            <a:r>
              <a:rPr lang="en-US" dirty="0">
                <a:ln w="0"/>
                <a:effectLst>
                  <a:outerShdw blurRad="38100" dist="19050" dir="2700000" algn="tl" rotWithShape="0">
                    <a:schemeClr val="dk1">
                      <a:alpha val="40000"/>
                    </a:schemeClr>
                  </a:outerShdw>
                </a:effectLst>
              </a:rPr>
              <a:t>Associate Professor</a:t>
            </a:r>
          </a:p>
          <a:p>
            <a:pPr algn="ctr"/>
            <a:r>
              <a:rPr lang="en-US" sz="1050" b="0" cap="none" spc="0" dirty="0">
                <a:ln w="0"/>
                <a:solidFill>
                  <a:schemeClr val="accent1">
                    <a:lumMod val="75000"/>
                  </a:schemeClr>
                </a:solidFill>
                <a:effectLst>
                  <a:outerShdw blurRad="38100" dist="19050" dir="2700000" algn="tl" rotWithShape="0">
                    <a:schemeClr val="dk1">
                      <a:alpha val="40000"/>
                    </a:schemeClr>
                  </a:outerShdw>
                </a:effectLst>
              </a:rPr>
              <a:t>0000-0002-9878-1508 </a:t>
            </a:r>
          </a:p>
        </p:txBody>
      </p:sp>
      <p:sp>
        <p:nvSpPr>
          <p:cNvPr id="11" name="TextBox 10">
            <a:extLst>
              <a:ext uri="{FF2B5EF4-FFF2-40B4-BE49-F238E27FC236}">
                <a16:creationId xmlns:a16="http://schemas.microsoft.com/office/drawing/2014/main" id="{B3C4F60D-CA81-EFFF-7180-83104154C51F}"/>
              </a:ext>
            </a:extLst>
          </p:cNvPr>
          <p:cNvSpPr txBox="1"/>
          <p:nvPr/>
        </p:nvSpPr>
        <p:spPr>
          <a:xfrm>
            <a:off x="6615894" y="2672068"/>
            <a:ext cx="249603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Indu Baghel </a:t>
            </a:r>
          </a:p>
          <a:p>
            <a:pPr algn="ctr"/>
            <a:r>
              <a:rPr lang="en-US" dirty="0">
                <a:ln w="0"/>
                <a:effectLst>
                  <a:outerShdw blurRad="38100" dist="19050" dir="2700000" algn="tl" rotWithShape="0">
                    <a:schemeClr val="dk1">
                      <a:alpha val="40000"/>
                    </a:schemeClr>
                  </a:outerShdw>
                </a:effectLst>
              </a:rPr>
              <a:t>Associate Professor</a:t>
            </a:r>
          </a:p>
          <a:p>
            <a:pPr algn="ctr"/>
            <a:r>
              <a:rPr lang="en-US" sz="1050" b="0" cap="none" spc="0" dirty="0">
                <a:ln w="0"/>
                <a:solidFill>
                  <a:schemeClr val="tx1"/>
                </a:solidFill>
                <a:effectLst>
                  <a:outerShdw blurRad="38100" dist="19050" dir="2700000" algn="tl" rotWithShape="0">
                    <a:schemeClr val="dk1">
                      <a:alpha val="40000"/>
                    </a:schemeClr>
                  </a:outerShdw>
                </a:effectLst>
              </a:rPr>
              <a:t>0009-0000-9803-4951 </a:t>
            </a:r>
          </a:p>
        </p:txBody>
      </p:sp>
      <p:sp>
        <p:nvSpPr>
          <p:cNvPr id="12" name="TextBox 11">
            <a:extLst>
              <a:ext uri="{FF2B5EF4-FFF2-40B4-BE49-F238E27FC236}">
                <a16:creationId xmlns:a16="http://schemas.microsoft.com/office/drawing/2014/main" id="{AAAADF84-0CD9-1E0A-7EBD-008C1497322E}"/>
              </a:ext>
            </a:extLst>
          </p:cNvPr>
          <p:cNvSpPr txBox="1"/>
          <p:nvPr/>
        </p:nvSpPr>
        <p:spPr>
          <a:xfrm>
            <a:off x="9290850" y="2689849"/>
            <a:ext cx="249603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Vibha Maurya </a:t>
            </a:r>
          </a:p>
          <a:p>
            <a:pPr algn="ctr"/>
            <a:r>
              <a:rPr lang="en-US" dirty="0">
                <a:ln w="0"/>
                <a:effectLst>
                  <a:outerShdw blurRad="38100" dist="19050" dir="2700000" algn="tl" rotWithShape="0">
                    <a:schemeClr val="dk1">
                      <a:alpha val="40000"/>
                    </a:schemeClr>
                  </a:outerShdw>
                </a:effectLst>
              </a:rPr>
              <a:t>Associate Professor</a:t>
            </a:r>
          </a:p>
          <a:p>
            <a:pPr algn="ctr"/>
            <a:r>
              <a:rPr lang="en-US" sz="1050" b="0" cap="none" spc="0" dirty="0">
                <a:ln w="0"/>
                <a:solidFill>
                  <a:schemeClr val="tx1"/>
                </a:solidFill>
                <a:effectLst>
                  <a:outerShdw blurRad="38100" dist="19050" dir="2700000" algn="tl" rotWithShape="0">
                    <a:schemeClr val="dk1">
                      <a:alpha val="40000"/>
                    </a:schemeClr>
                  </a:outerShdw>
                </a:effectLst>
              </a:rPr>
              <a:t>0009-0003-6881-1395 </a:t>
            </a:r>
          </a:p>
        </p:txBody>
      </p:sp>
      <p:sp>
        <p:nvSpPr>
          <p:cNvPr id="13" name="TextBox 12">
            <a:extLst>
              <a:ext uri="{FF2B5EF4-FFF2-40B4-BE49-F238E27FC236}">
                <a16:creationId xmlns:a16="http://schemas.microsoft.com/office/drawing/2014/main" id="{AD31082E-6A83-4A23-A365-CB453BAC9A5C}"/>
              </a:ext>
            </a:extLst>
          </p:cNvPr>
          <p:cNvSpPr txBox="1"/>
          <p:nvPr/>
        </p:nvSpPr>
        <p:spPr>
          <a:xfrm>
            <a:off x="9290850" y="3626168"/>
            <a:ext cx="263420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Ms. Ankita Singh</a:t>
            </a:r>
          </a:p>
          <a:p>
            <a:pPr algn="ctr"/>
            <a:r>
              <a:rPr lang="en-US" dirty="0">
                <a:ln w="0"/>
                <a:effectLst>
                  <a:outerShdw blurRad="38100" dist="19050" dir="2700000" algn="tl" rotWithShape="0">
                    <a:schemeClr val="dk1">
                      <a:alpha val="40000"/>
                    </a:schemeClr>
                  </a:outerShdw>
                </a:effectLst>
              </a:rPr>
              <a:t>Assistant Professor</a:t>
            </a:r>
          </a:p>
          <a:p>
            <a:pPr algn="ctr"/>
            <a:r>
              <a:rPr lang="en-IN" sz="1050" b="0" i="0" dirty="0">
                <a:solidFill>
                  <a:schemeClr val="accent1">
                    <a:lumMod val="75000"/>
                  </a:schemeClr>
                </a:solidFill>
                <a:effectLst/>
                <a:latin typeface="Noto Sans" panose="020B0502040504020204" pitchFamily="34" charset="0"/>
              </a:rPr>
              <a:t>0009-0008-0786-2777</a:t>
            </a:r>
          </a:p>
        </p:txBody>
      </p:sp>
      <p:sp>
        <p:nvSpPr>
          <p:cNvPr id="14" name="TextBox 13">
            <a:extLst>
              <a:ext uri="{FF2B5EF4-FFF2-40B4-BE49-F238E27FC236}">
                <a16:creationId xmlns:a16="http://schemas.microsoft.com/office/drawing/2014/main" id="{D016B63E-5DA8-9415-CFD3-7B7B539B26BD}"/>
              </a:ext>
            </a:extLst>
          </p:cNvPr>
          <p:cNvSpPr txBox="1"/>
          <p:nvPr/>
        </p:nvSpPr>
        <p:spPr>
          <a:xfrm>
            <a:off x="3746098" y="3800540"/>
            <a:ext cx="263420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ln w="0"/>
                <a:effectLst>
                  <a:outerShdw blurRad="38100" dist="19050" dir="2700000" algn="tl" rotWithShape="0">
                    <a:schemeClr val="dk1">
                      <a:alpha val="40000"/>
                    </a:schemeClr>
                  </a:outerShdw>
                </a:effectLst>
              </a:rPr>
              <a:t>Ms</a:t>
            </a:r>
            <a:r>
              <a:rPr lang="en-US" sz="1800" b="0" cap="none" spc="0" dirty="0">
                <a:ln w="0"/>
                <a:solidFill>
                  <a:schemeClr val="tx1"/>
                </a:solidFill>
                <a:effectLst>
                  <a:outerShdw blurRad="38100" dist="19050" dir="2700000" algn="tl" rotWithShape="0">
                    <a:schemeClr val="dk1">
                      <a:alpha val="40000"/>
                    </a:schemeClr>
                  </a:outerShdw>
                </a:effectLst>
              </a:rPr>
              <a:t>. </a:t>
            </a:r>
            <a:r>
              <a:rPr lang="en-US" dirty="0">
                <a:ln w="0"/>
                <a:effectLst>
                  <a:outerShdw blurRad="38100" dist="19050" dir="2700000" algn="tl" rotWithShape="0">
                    <a:schemeClr val="dk1">
                      <a:alpha val="40000"/>
                    </a:schemeClr>
                  </a:outerShdw>
                </a:effectLst>
              </a:rPr>
              <a:t>Looke</a:t>
            </a:r>
            <a:endParaRPr lang="en-US" sz="1800"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Assistant Professor</a:t>
            </a:r>
          </a:p>
          <a:p>
            <a:pPr algn="ctr"/>
            <a:r>
              <a:rPr lang="en-US" sz="1050" b="0" cap="none" spc="0" dirty="0">
                <a:ln w="0"/>
                <a:solidFill>
                  <a:schemeClr val="accent1">
                    <a:lumMod val="50000"/>
                  </a:schemeClr>
                </a:solidFill>
                <a:effectLst>
                  <a:outerShdw blurRad="38100" dist="19050" dir="2700000" algn="tl" rotWithShape="0">
                    <a:schemeClr val="dk1">
                      <a:alpha val="40000"/>
                    </a:schemeClr>
                  </a:outerShdw>
                </a:effectLst>
              </a:rPr>
              <a:t>0000-0003-4136-5893</a:t>
            </a:r>
            <a:r>
              <a:rPr lang="en-US" sz="1800" b="0" cap="none" spc="0" dirty="0">
                <a:ln w="0"/>
                <a:solidFill>
                  <a:schemeClr val="tx1"/>
                </a:solidFill>
                <a:effectLst>
                  <a:outerShdw blurRad="38100" dist="19050" dir="2700000" algn="tl" rotWithShape="0">
                    <a:schemeClr val="dk1">
                      <a:alpha val="40000"/>
                    </a:schemeClr>
                  </a:outerShdw>
                </a:effectLst>
              </a:rPr>
              <a:t> </a:t>
            </a:r>
          </a:p>
        </p:txBody>
      </p:sp>
      <p:sp>
        <p:nvSpPr>
          <p:cNvPr id="15" name="TextBox 14">
            <a:extLst>
              <a:ext uri="{FF2B5EF4-FFF2-40B4-BE49-F238E27FC236}">
                <a16:creationId xmlns:a16="http://schemas.microsoft.com/office/drawing/2014/main" id="{73EDF0D4-9240-06C2-C0A7-DD43D61C749E}"/>
              </a:ext>
            </a:extLst>
          </p:cNvPr>
          <p:cNvSpPr txBox="1"/>
          <p:nvPr/>
        </p:nvSpPr>
        <p:spPr>
          <a:xfrm>
            <a:off x="653004" y="3800540"/>
            <a:ext cx="263420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Anuradha Singh</a:t>
            </a:r>
          </a:p>
          <a:p>
            <a:pPr algn="ctr"/>
            <a:r>
              <a:rPr lang="en-US" dirty="0">
                <a:ln w="0"/>
                <a:effectLst>
                  <a:outerShdw blurRad="38100" dist="19050" dir="2700000" algn="tl" rotWithShape="0">
                    <a:schemeClr val="dk1">
                      <a:alpha val="40000"/>
                    </a:schemeClr>
                  </a:outerShdw>
                </a:effectLst>
              </a:rPr>
              <a:t>Assistant Professor</a:t>
            </a:r>
          </a:p>
          <a:p>
            <a:pPr algn="ctr"/>
            <a:r>
              <a:rPr lang="en-US" sz="1050" b="0" cap="none" spc="0" dirty="0">
                <a:ln w="0"/>
                <a:solidFill>
                  <a:schemeClr val="accent1">
                    <a:lumMod val="50000"/>
                  </a:schemeClr>
                </a:solidFill>
                <a:effectLst>
                  <a:outerShdw blurRad="38100" dist="19050" dir="2700000" algn="tl" rotWithShape="0">
                    <a:schemeClr val="dk1">
                      <a:alpha val="40000"/>
                    </a:schemeClr>
                  </a:outerShdw>
                </a:effectLst>
              </a:rPr>
              <a:t>0009-0007-3603-9571</a:t>
            </a:r>
            <a:r>
              <a:rPr lang="en-US" sz="1800" b="0" cap="none" spc="0" dirty="0">
                <a:ln w="0"/>
                <a:solidFill>
                  <a:schemeClr val="tx1"/>
                </a:solidFill>
                <a:effectLst>
                  <a:outerShdw blurRad="38100" dist="19050" dir="2700000" algn="tl" rotWithShape="0">
                    <a:schemeClr val="dk1">
                      <a:alpha val="40000"/>
                    </a:schemeClr>
                  </a:outerShdw>
                </a:effectLst>
              </a:rPr>
              <a:t> </a:t>
            </a:r>
          </a:p>
        </p:txBody>
      </p:sp>
      <p:sp>
        <p:nvSpPr>
          <p:cNvPr id="16" name="TextBox 15">
            <a:extLst>
              <a:ext uri="{FF2B5EF4-FFF2-40B4-BE49-F238E27FC236}">
                <a16:creationId xmlns:a16="http://schemas.microsoft.com/office/drawing/2014/main" id="{A64DF2E1-2221-F1BA-FB2B-FFDAC7A8816B}"/>
              </a:ext>
            </a:extLst>
          </p:cNvPr>
          <p:cNvSpPr txBox="1"/>
          <p:nvPr/>
        </p:nvSpPr>
        <p:spPr>
          <a:xfrm>
            <a:off x="653004" y="4806777"/>
            <a:ext cx="263420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ln w="0"/>
                <a:effectLst>
                  <a:outerShdw blurRad="38100" dist="19050" dir="2700000" algn="tl" rotWithShape="0">
                    <a:schemeClr val="dk1">
                      <a:alpha val="40000"/>
                    </a:schemeClr>
                  </a:outerShdw>
                </a:effectLst>
              </a:rPr>
              <a:t>M</a:t>
            </a:r>
            <a:r>
              <a:rPr lang="en-US" sz="1800" b="0" cap="none" spc="0" dirty="0">
                <a:ln w="0"/>
                <a:solidFill>
                  <a:schemeClr val="tx1"/>
                </a:solidFill>
                <a:effectLst>
                  <a:outerShdw blurRad="38100" dist="19050" dir="2700000" algn="tl" rotWithShape="0">
                    <a:schemeClr val="dk1">
                      <a:alpha val="40000"/>
                    </a:schemeClr>
                  </a:outerShdw>
                </a:effectLst>
              </a:rPr>
              <a:t>r. Ajit Kumar</a:t>
            </a:r>
          </a:p>
          <a:p>
            <a:pPr algn="ctr"/>
            <a:r>
              <a:rPr lang="en-US" dirty="0">
                <a:ln w="0"/>
                <a:effectLst>
                  <a:outerShdw blurRad="38100" dist="19050" dir="2700000" algn="tl" rotWithShape="0">
                    <a:schemeClr val="dk1">
                      <a:alpha val="40000"/>
                    </a:schemeClr>
                  </a:outerShdw>
                </a:effectLst>
              </a:rPr>
              <a:t>Assistant Professor</a:t>
            </a:r>
          </a:p>
          <a:p>
            <a:pPr algn="ctr"/>
            <a:r>
              <a:rPr lang="en-US" sz="1050" b="0" cap="none" spc="0" dirty="0">
                <a:ln w="0"/>
                <a:solidFill>
                  <a:schemeClr val="accent1">
                    <a:lumMod val="50000"/>
                  </a:schemeClr>
                </a:solidFill>
                <a:effectLst>
                  <a:outerShdw blurRad="38100" dist="19050" dir="2700000" algn="tl" rotWithShape="0">
                    <a:schemeClr val="dk1">
                      <a:alpha val="40000"/>
                    </a:schemeClr>
                  </a:outerShdw>
                </a:effectLst>
              </a:rPr>
              <a:t>0009-0003-4817-0148 </a:t>
            </a:r>
          </a:p>
        </p:txBody>
      </p:sp>
      <p:sp>
        <p:nvSpPr>
          <p:cNvPr id="17" name="TextBox 16">
            <a:extLst>
              <a:ext uri="{FF2B5EF4-FFF2-40B4-BE49-F238E27FC236}">
                <a16:creationId xmlns:a16="http://schemas.microsoft.com/office/drawing/2014/main" id="{92D48C14-9E3E-3B82-E6ED-70A1C8018A49}"/>
              </a:ext>
            </a:extLst>
          </p:cNvPr>
          <p:cNvSpPr txBox="1"/>
          <p:nvPr/>
        </p:nvSpPr>
        <p:spPr>
          <a:xfrm>
            <a:off x="6615894" y="3656676"/>
            <a:ext cx="249603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ln w="0"/>
                <a:effectLst>
                  <a:outerShdw blurRad="38100" dist="19050" dir="2700000" algn="tl" rotWithShape="0">
                    <a:schemeClr val="dk1">
                      <a:alpha val="40000"/>
                    </a:schemeClr>
                  </a:outerShdw>
                </a:effectLst>
              </a:rPr>
              <a:t>Ms</a:t>
            </a:r>
            <a:r>
              <a:rPr lang="en-US" sz="1800" b="0" cap="none" spc="0" dirty="0">
                <a:ln w="0"/>
                <a:solidFill>
                  <a:schemeClr val="tx1"/>
                </a:solidFill>
                <a:effectLst>
                  <a:outerShdw blurRad="38100" dist="19050" dir="2700000" algn="tl" rotWithShape="0">
                    <a:schemeClr val="dk1">
                      <a:alpha val="40000"/>
                    </a:schemeClr>
                  </a:outerShdw>
                </a:effectLst>
              </a:rPr>
              <a:t>. Sadhna Gupta</a:t>
            </a:r>
          </a:p>
          <a:p>
            <a:pPr algn="ctr"/>
            <a:r>
              <a:rPr lang="en-US" dirty="0">
                <a:ln w="0"/>
                <a:effectLst>
                  <a:outerShdw blurRad="38100" dist="19050" dir="2700000" algn="tl" rotWithShape="0">
                    <a:schemeClr val="dk1">
                      <a:alpha val="40000"/>
                    </a:schemeClr>
                  </a:outerShdw>
                </a:effectLst>
              </a:rPr>
              <a:t>Assistant Professor </a:t>
            </a:r>
          </a:p>
          <a:p>
            <a:pPr algn="ctr"/>
            <a:r>
              <a:rPr lang="en-US" dirty="0">
                <a:ln w="0"/>
                <a:effectLst>
                  <a:outerShdw blurRad="38100" dist="19050" dir="2700000" algn="tl" rotWithShape="0">
                    <a:schemeClr val="dk1">
                      <a:alpha val="40000"/>
                    </a:schemeClr>
                  </a:outerShdw>
                </a:effectLst>
              </a:rPr>
              <a:t>(On leave)</a:t>
            </a:r>
            <a:r>
              <a:rPr lang="en-US" sz="1800" b="0" cap="none" spc="0" dirty="0">
                <a:ln w="0"/>
                <a:solidFill>
                  <a:schemeClr val="tx1"/>
                </a:solidFill>
                <a:effectLst>
                  <a:outerShdw blurRad="38100" dist="19050" dir="2700000" algn="tl" rotWithShape="0">
                    <a:schemeClr val="dk1">
                      <a:alpha val="40000"/>
                    </a:schemeClr>
                  </a:outerShdw>
                </a:effectLst>
              </a:rPr>
              <a:t> </a:t>
            </a:r>
          </a:p>
        </p:txBody>
      </p:sp>
      <p:sp>
        <p:nvSpPr>
          <p:cNvPr id="18" name="TextBox 17">
            <a:extLst>
              <a:ext uri="{FF2B5EF4-FFF2-40B4-BE49-F238E27FC236}">
                <a16:creationId xmlns:a16="http://schemas.microsoft.com/office/drawing/2014/main" id="{A7B0FA05-5D9D-9A78-2B40-A964BAEAB656}"/>
              </a:ext>
            </a:extLst>
          </p:cNvPr>
          <p:cNvSpPr txBox="1"/>
          <p:nvPr/>
        </p:nvSpPr>
        <p:spPr>
          <a:xfrm>
            <a:off x="3765149" y="4812721"/>
            <a:ext cx="261515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Indra Narayan Raman</a:t>
            </a:r>
          </a:p>
          <a:p>
            <a:pPr algn="ctr"/>
            <a:r>
              <a:rPr lang="en-US" dirty="0">
                <a:ln w="0"/>
                <a:effectLst>
                  <a:outerShdw blurRad="38100" dist="19050" dir="2700000" algn="tl" rotWithShape="0">
                    <a:schemeClr val="dk1">
                      <a:alpha val="40000"/>
                    </a:schemeClr>
                  </a:outerShdw>
                </a:effectLst>
              </a:rPr>
              <a:t>Assistant Professor</a:t>
            </a:r>
          </a:p>
          <a:p>
            <a:pPr algn="ctr"/>
            <a:r>
              <a:rPr lang="en-US" sz="1050" b="0" cap="none" spc="0" dirty="0">
                <a:ln w="0"/>
                <a:solidFill>
                  <a:schemeClr val="accent1">
                    <a:lumMod val="50000"/>
                  </a:schemeClr>
                </a:solidFill>
                <a:effectLst>
                  <a:outerShdw blurRad="38100" dist="19050" dir="2700000" algn="tl" rotWithShape="0">
                    <a:schemeClr val="dk1">
                      <a:alpha val="40000"/>
                    </a:schemeClr>
                  </a:outerShdw>
                </a:effectLst>
              </a:rPr>
              <a:t>0009-0002-2259-6549</a:t>
            </a:r>
            <a:r>
              <a:rPr lang="en-US" sz="1800" b="0" cap="none" spc="0" dirty="0">
                <a:ln w="0"/>
                <a:solidFill>
                  <a:schemeClr val="accent1">
                    <a:lumMod val="50000"/>
                  </a:schemeClr>
                </a:solidFill>
                <a:effectLst>
                  <a:outerShdw blurRad="38100" dist="19050" dir="2700000" algn="tl" rotWithShape="0">
                    <a:schemeClr val="dk1">
                      <a:alpha val="40000"/>
                    </a:schemeClr>
                  </a:outerShdw>
                </a:effectLst>
              </a:rPr>
              <a:t> </a:t>
            </a:r>
          </a:p>
        </p:txBody>
      </p:sp>
      <p:sp>
        <p:nvSpPr>
          <p:cNvPr id="19" name="TextBox 18">
            <a:extLst>
              <a:ext uri="{FF2B5EF4-FFF2-40B4-BE49-F238E27FC236}">
                <a16:creationId xmlns:a16="http://schemas.microsoft.com/office/drawing/2014/main" id="{4AB6F780-4252-8724-09D0-056833B4D291}"/>
              </a:ext>
            </a:extLst>
          </p:cNvPr>
          <p:cNvSpPr txBox="1"/>
          <p:nvPr/>
        </p:nvSpPr>
        <p:spPr>
          <a:xfrm>
            <a:off x="6615894" y="4761175"/>
            <a:ext cx="253678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ln w="0"/>
                <a:effectLst>
                  <a:outerShdw blurRad="38100" dist="19050" dir="2700000" algn="tl" rotWithShape="0">
                    <a:schemeClr val="dk1">
                      <a:alpha val="40000"/>
                    </a:schemeClr>
                  </a:outerShdw>
                </a:effectLst>
              </a:rPr>
              <a:t>Mr. Jatin</a:t>
            </a:r>
            <a:endParaRPr lang="en-US" sz="1800"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Assistant Professor</a:t>
            </a:r>
          </a:p>
          <a:p>
            <a:pPr algn="ctr"/>
            <a:r>
              <a:rPr lang="en-US" sz="1050" b="0" cap="none" spc="0" dirty="0">
                <a:ln w="0"/>
                <a:solidFill>
                  <a:schemeClr val="accent1">
                    <a:lumMod val="75000"/>
                  </a:schemeClr>
                </a:solidFill>
                <a:effectLst>
                  <a:outerShdw blurRad="38100" dist="19050" dir="2700000" algn="tl" rotWithShape="0">
                    <a:schemeClr val="dk1">
                      <a:alpha val="40000"/>
                    </a:schemeClr>
                  </a:outerShdw>
                </a:effectLst>
              </a:rPr>
              <a:t>0000-0002-9253-9972 </a:t>
            </a:r>
          </a:p>
        </p:txBody>
      </p:sp>
      <p:sp>
        <p:nvSpPr>
          <p:cNvPr id="20" name="TextBox 19">
            <a:extLst>
              <a:ext uri="{FF2B5EF4-FFF2-40B4-BE49-F238E27FC236}">
                <a16:creationId xmlns:a16="http://schemas.microsoft.com/office/drawing/2014/main" id="{9F155634-1ABA-E47A-0DAB-5715D34D8E09}"/>
              </a:ext>
            </a:extLst>
          </p:cNvPr>
          <p:cNvSpPr txBox="1"/>
          <p:nvPr/>
        </p:nvSpPr>
        <p:spPr>
          <a:xfrm>
            <a:off x="9290850" y="4786911"/>
            <a:ext cx="249603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Ms. </a:t>
            </a:r>
            <a:r>
              <a:rPr lang="en-US" sz="1800" b="0" cap="none" spc="0" dirty="0" err="1">
                <a:ln w="0"/>
                <a:solidFill>
                  <a:schemeClr val="tx1"/>
                </a:solidFill>
                <a:effectLst>
                  <a:outerShdw blurRad="38100" dist="19050" dir="2700000" algn="tl" rotWithShape="0">
                    <a:schemeClr val="dk1">
                      <a:alpha val="40000"/>
                    </a:schemeClr>
                  </a:outerShdw>
                </a:effectLst>
              </a:rPr>
              <a:t>Stanzin</a:t>
            </a:r>
            <a:r>
              <a:rPr lang="en-US" sz="1800" b="0" cap="none" spc="0" dirty="0">
                <a:ln w="0"/>
                <a:solidFill>
                  <a:schemeClr val="tx1"/>
                </a:solidFill>
                <a:effectLst>
                  <a:outerShdw blurRad="38100" dist="19050" dir="2700000" algn="tl" rotWithShape="0">
                    <a:schemeClr val="dk1">
                      <a:alpha val="40000"/>
                    </a:schemeClr>
                  </a:outerShdw>
                </a:effectLst>
              </a:rPr>
              <a:t> </a:t>
            </a:r>
            <a:r>
              <a:rPr lang="en-US" sz="1800" b="0" cap="none" spc="0" dirty="0" err="1">
                <a:ln w="0"/>
                <a:solidFill>
                  <a:schemeClr val="tx1"/>
                </a:solidFill>
                <a:effectLst>
                  <a:outerShdw blurRad="38100" dist="19050" dir="2700000" algn="tl" rotWithShape="0">
                    <a:schemeClr val="dk1">
                      <a:alpha val="40000"/>
                    </a:schemeClr>
                  </a:outerShdw>
                </a:effectLst>
              </a:rPr>
              <a:t>Chuskit</a:t>
            </a:r>
            <a:r>
              <a:rPr lang="en-US" sz="1800" b="0" cap="none" spc="0" dirty="0">
                <a:ln w="0"/>
                <a:solidFill>
                  <a:schemeClr val="tx1"/>
                </a:solidFill>
                <a:effectLst>
                  <a:outerShdw blurRad="38100" dist="19050" dir="2700000" algn="tl" rotWithShape="0">
                    <a:schemeClr val="dk1">
                      <a:alpha val="40000"/>
                    </a:schemeClr>
                  </a:outerShdw>
                </a:effectLst>
              </a:rPr>
              <a:t> </a:t>
            </a:r>
          </a:p>
          <a:p>
            <a:pPr algn="ctr"/>
            <a:r>
              <a:rPr lang="en-US" dirty="0">
                <a:ln w="0"/>
                <a:effectLst>
                  <a:outerShdw blurRad="38100" dist="19050" dir="2700000" algn="tl" rotWithShape="0">
                    <a:schemeClr val="dk1">
                      <a:alpha val="40000"/>
                    </a:schemeClr>
                  </a:outerShdw>
                </a:effectLst>
              </a:rPr>
              <a:t>Assistant Professor</a:t>
            </a:r>
          </a:p>
          <a:p>
            <a:pPr algn="ctr"/>
            <a:r>
              <a:rPr lang="en-US" sz="1050" b="0" cap="none" spc="0" dirty="0">
                <a:ln w="0"/>
                <a:solidFill>
                  <a:schemeClr val="accent1">
                    <a:lumMod val="50000"/>
                  </a:schemeClr>
                </a:solidFill>
                <a:effectLst>
                  <a:outerShdw blurRad="38100" dist="19050" dir="2700000" algn="tl" rotWithShape="0">
                    <a:schemeClr val="dk1">
                      <a:alpha val="40000"/>
                    </a:schemeClr>
                  </a:outerShdw>
                </a:effectLst>
              </a:rPr>
              <a:t>0009-0000-3130 </a:t>
            </a:r>
          </a:p>
        </p:txBody>
      </p:sp>
      <p:sp>
        <p:nvSpPr>
          <p:cNvPr id="21" name="TextBox 20">
            <a:extLst>
              <a:ext uri="{FF2B5EF4-FFF2-40B4-BE49-F238E27FC236}">
                <a16:creationId xmlns:a16="http://schemas.microsoft.com/office/drawing/2014/main" id="{2D504A59-6992-CAF7-0167-71A24147C998}"/>
              </a:ext>
            </a:extLst>
          </p:cNvPr>
          <p:cNvSpPr txBox="1"/>
          <p:nvPr/>
        </p:nvSpPr>
        <p:spPr>
          <a:xfrm>
            <a:off x="3736572" y="5815346"/>
            <a:ext cx="263420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ln w="0"/>
                <a:effectLst>
                  <a:outerShdw blurRad="38100" dist="19050" dir="2700000" algn="tl" rotWithShape="0">
                    <a:schemeClr val="dk1">
                      <a:alpha val="40000"/>
                    </a:schemeClr>
                  </a:outerShdw>
                </a:effectLst>
              </a:rPr>
              <a:t>Mr. </a:t>
            </a:r>
            <a:r>
              <a:rPr lang="en-US" dirty="0" err="1">
                <a:ln w="0"/>
                <a:effectLst>
                  <a:outerShdw blurRad="38100" dist="19050" dir="2700000" algn="tl" rotWithShape="0">
                    <a:schemeClr val="dk1">
                      <a:alpha val="40000"/>
                    </a:schemeClr>
                  </a:outerShdw>
                </a:effectLst>
              </a:rPr>
              <a:t>Vimlok</a:t>
            </a:r>
            <a:r>
              <a:rPr lang="en-US" dirty="0">
                <a:ln w="0"/>
                <a:effectLst>
                  <a:outerShdw blurRad="38100" dist="19050" dir="2700000" algn="tl" rotWithShape="0">
                    <a:schemeClr val="dk1">
                      <a:alpha val="40000"/>
                    </a:schemeClr>
                  </a:outerShdw>
                </a:effectLst>
              </a:rPr>
              <a:t> Tiwari</a:t>
            </a:r>
            <a:endParaRPr lang="en-US" sz="1800"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Assistant Professor</a:t>
            </a:r>
          </a:p>
          <a:p>
            <a:pPr algn="ctr"/>
            <a:r>
              <a:rPr lang="en-US" sz="1050" b="0" cap="none" spc="0" dirty="0">
                <a:ln w="0"/>
                <a:solidFill>
                  <a:schemeClr val="accent1"/>
                </a:solidFill>
                <a:effectLst>
                  <a:outerShdw blurRad="38100" dist="19050" dir="2700000" algn="tl" rotWithShape="0">
                    <a:schemeClr val="dk1">
                      <a:alpha val="40000"/>
                    </a:schemeClr>
                  </a:outerShdw>
                </a:effectLst>
              </a:rPr>
              <a:t>0009-0001-6084-6310 </a:t>
            </a:r>
          </a:p>
        </p:txBody>
      </p:sp>
      <p:sp>
        <p:nvSpPr>
          <p:cNvPr id="22" name="TextBox 21">
            <a:extLst>
              <a:ext uri="{FF2B5EF4-FFF2-40B4-BE49-F238E27FC236}">
                <a16:creationId xmlns:a16="http://schemas.microsoft.com/office/drawing/2014/main" id="{4E78C0A3-B1CA-0205-1F7D-0A97B05D51FC}"/>
              </a:ext>
            </a:extLst>
          </p:cNvPr>
          <p:cNvSpPr txBox="1"/>
          <p:nvPr/>
        </p:nvSpPr>
        <p:spPr>
          <a:xfrm>
            <a:off x="6636269" y="5736051"/>
            <a:ext cx="2496036" cy="8079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Mr. Akshat Pushpam</a:t>
            </a:r>
          </a:p>
          <a:p>
            <a:pPr algn="ctr"/>
            <a:r>
              <a:rPr lang="en-US" dirty="0">
                <a:ln w="0"/>
                <a:effectLst>
                  <a:outerShdw blurRad="38100" dist="19050" dir="2700000" algn="tl" rotWithShape="0">
                    <a:schemeClr val="dk1">
                      <a:alpha val="40000"/>
                    </a:schemeClr>
                  </a:outerShdw>
                </a:effectLst>
              </a:rPr>
              <a:t>Assistant Professor</a:t>
            </a:r>
            <a:r>
              <a:rPr lang="en-US" sz="1800" b="0" cap="none" spc="0" dirty="0">
                <a:ln w="0"/>
                <a:solidFill>
                  <a:schemeClr val="tx1"/>
                </a:solidFill>
                <a:effectLst>
                  <a:outerShdw blurRad="38100" dist="19050" dir="2700000" algn="tl" rotWithShape="0">
                    <a:schemeClr val="dk1">
                      <a:alpha val="40000"/>
                    </a:schemeClr>
                  </a:outerShdw>
                </a:effectLst>
              </a:rPr>
              <a:t> </a:t>
            </a:r>
          </a:p>
          <a:p>
            <a:pPr algn="ctr"/>
            <a:r>
              <a:rPr lang="en-US" sz="1050" b="0" cap="none" spc="0" dirty="0">
                <a:ln w="0"/>
                <a:solidFill>
                  <a:schemeClr val="accent1">
                    <a:lumMod val="75000"/>
                  </a:schemeClr>
                </a:solidFill>
                <a:effectLst>
                  <a:outerShdw blurRad="38100" dist="19050" dir="2700000" algn="tl" rotWithShape="0">
                    <a:schemeClr val="dk1">
                      <a:alpha val="40000"/>
                    </a:schemeClr>
                  </a:outerShdw>
                </a:effectLst>
              </a:rPr>
              <a:t>0000-0003-3819-6195</a:t>
            </a:r>
          </a:p>
        </p:txBody>
      </p:sp>
      <p:sp>
        <p:nvSpPr>
          <p:cNvPr id="23" name="TextBox 22">
            <a:extLst>
              <a:ext uri="{FF2B5EF4-FFF2-40B4-BE49-F238E27FC236}">
                <a16:creationId xmlns:a16="http://schemas.microsoft.com/office/drawing/2014/main" id="{12724DA4-BBAF-7294-C178-23822BE978A9}"/>
              </a:ext>
            </a:extLst>
          </p:cNvPr>
          <p:cNvSpPr txBox="1"/>
          <p:nvPr/>
        </p:nvSpPr>
        <p:spPr>
          <a:xfrm>
            <a:off x="653004" y="2654792"/>
            <a:ext cx="263420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Dr. </a:t>
            </a:r>
            <a:r>
              <a:rPr lang="en-US" dirty="0">
                <a:ln w="0"/>
                <a:effectLst>
                  <a:outerShdw blurRad="38100" dist="19050" dir="2700000" algn="tl" rotWithShape="0">
                    <a:schemeClr val="dk1">
                      <a:alpha val="40000"/>
                    </a:schemeClr>
                  </a:outerShdw>
                </a:effectLst>
              </a:rPr>
              <a:t>Jaya Keral</a:t>
            </a:r>
            <a:endParaRPr lang="en-US" sz="1800"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Associate Professor</a:t>
            </a:r>
          </a:p>
          <a:p>
            <a:pPr algn="ctr"/>
            <a:r>
              <a:rPr lang="en-US" dirty="0">
                <a:ln w="0"/>
                <a:effectLst>
                  <a:outerShdw blurRad="38100" dist="19050" dir="2700000" algn="tl" rotWithShape="0">
                    <a:schemeClr val="dk1">
                      <a:alpha val="40000"/>
                    </a:schemeClr>
                  </a:outerShdw>
                </a:effectLst>
              </a:rPr>
              <a:t>(On leave)</a:t>
            </a:r>
            <a:r>
              <a:rPr lang="en-US" sz="1800" b="0" cap="none" spc="0" dirty="0">
                <a:ln w="0"/>
                <a:solidFill>
                  <a:schemeClr val="tx1"/>
                </a:solidFill>
                <a:effectLst>
                  <a:outerShdw blurRad="38100" dist="19050" dir="2700000" algn="tl" rotWithShape="0">
                    <a:schemeClr val="dk1">
                      <a:alpha val="40000"/>
                    </a:schemeClr>
                  </a:outerShdw>
                </a:effectLst>
              </a:rPr>
              <a:t> </a:t>
            </a:r>
          </a:p>
        </p:txBody>
      </p:sp>
      <p:cxnSp>
        <p:nvCxnSpPr>
          <p:cNvPr id="24" name="Straight Connector 23">
            <a:extLst>
              <a:ext uri="{FF2B5EF4-FFF2-40B4-BE49-F238E27FC236}">
                <a16:creationId xmlns:a16="http://schemas.microsoft.com/office/drawing/2014/main" id="{3EFC710C-7D68-9B69-2395-FF60E778BFC5}"/>
              </a:ext>
            </a:extLst>
          </p:cNvPr>
          <p:cNvCxnSpPr>
            <a:cxnSpLocks/>
          </p:cNvCxnSpPr>
          <p:nvPr/>
        </p:nvCxnSpPr>
        <p:spPr>
          <a:xfrm>
            <a:off x="2743512" y="1227542"/>
            <a:ext cx="669705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2468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996F-51B0-600E-BFA0-BB825BC75920}"/>
              </a:ext>
            </a:extLst>
          </p:cNvPr>
          <p:cNvSpPr>
            <a:spLocks noGrp="1"/>
          </p:cNvSpPr>
          <p:nvPr>
            <p:ph type="title"/>
          </p:nvPr>
        </p:nvSpPr>
        <p:spPr>
          <a:xfrm>
            <a:off x="649509" y="210440"/>
            <a:ext cx="10515600" cy="1325563"/>
          </a:xfrm>
        </p:spPr>
        <p:txBody>
          <a:bodyPr/>
          <a:lstStyle/>
          <a:p>
            <a:pPr algn="ctr"/>
            <a:r>
              <a:rPr lang="en-IN" dirty="0">
                <a:solidFill>
                  <a:srgbClr val="FF0000"/>
                </a:solidFill>
                <a:latin typeface="Times New Roman" panose="02020603050405020304" pitchFamily="18" charset="0"/>
                <a:cs typeface="Times New Roman" panose="02020603050405020304" pitchFamily="18" charset="0"/>
              </a:rPr>
              <a:t>Faculty Details </a:t>
            </a:r>
          </a:p>
        </p:txBody>
      </p:sp>
      <p:graphicFrame>
        <p:nvGraphicFramePr>
          <p:cNvPr id="5" name="Chart 4">
            <a:extLst>
              <a:ext uri="{FF2B5EF4-FFF2-40B4-BE49-F238E27FC236}">
                <a16:creationId xmlns:a16="http://schemas.microsoft.com/office/drawing/2014/main" id="{20506A61-7E9B-C452-0E55-904D41E0C838}"/>
              </a:ext>
            </a:extLst>
          </p:cNvPr>
          <p:cNvGraphicFramePr>
            <a:graphicFrameLocks/>
          </p:cNvGraphicFramePr>
          <p:nvPr>
            <p:extLst>
              <p:ext uri="{D42A27DB-BD31-4B8C-83A1-F6EECF244321}">
                <p14:modId xmlns:p14="http://schemas.microsoft.com/office/powerpoint/2010/main" val="4235664832"/>
              </p:ext>
            </p:extLst>
          </p:nvPr>
        </p:nvGraphicFramePr>
        <p:xfrm>
          <a:off x="5431971" y="1632856"/>
          <a:ext cx="6110520" cy="478596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9DEA9D6-192C-2AF3-3FDA-1CE06A011D6B}"/>
              </a:ext>
            </a:extLst>
          </p:cNvPr>
          <p:cNvCxnSpPr>
            <a:cxnSpLocks/>
          </p:cNvCxnSpPr>
          <p:nvPr/>
        </p:nvCxnSpPr>
        <p:spPr>
          <a:xfrm>
            <a:off x="4195295" y="1210743"/>
            <a:ext cx="3444369"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Rectangle 3">
            <a:extLst>
              <a:ext uri="{FF2B5EF4-FFF2-40B4-BE49-F238E27FC236}">
                <a16:creationId xmlns:a16="http://schemas.microsoft.com/office/drawing/2014/main" id="{FE294754-90EC-AB02-B90B-9316D6E60175}"/>
              </a:ext>
            </a:extLst>
          </p:cNvPr>
          <p:cNvSpPr/>
          <p:nvPr/>
        </p:nvSpPr>
        <p:spPr>
          <a:xfrm>
            <a:off x="1452764" y="2961749"/>
            <a:ext cx="2622833" cy="1015663"/>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Professor</a:t>
            </a:r>
            <a:r>
              <a:rPr lang="en-US"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1</a:t>
            </a:r>
          </a:p>
          <a:p>
            <a:pPr algn="ctr"/>
            <a:r>
              <a:rPr lang="en-U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Associate Professor – 7</a:t>
            </a:r>
          </a:p>
          <a:p>
            <a:pPr algn="ctr"/>
            <a:r>
              <a:rPr lang="en-US"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Assistant Professor - 10</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B1DBA4A-C9C1-196E-8A7E-D1100FFD08D5}"/>
              </a:ext>
            </a:extLst>
          </p:cNvPr>
          <p:cNvSpPr/>
          <p:nvPr/>
        </p:nvSpPr>
        <p:spPr>
          <a:xfrm>
            <a:off x="1452764" y="2500084"/>
            <a:ext cx="2546724" cy="461665"/>
          </a:xfrm>
          <a:prstGeom prst="rect">
            <a:avLst/>
          </a:prstGeom>
          <a:noFill/>
        </p:spPr>
        <p:txBody>
          <a:bodyPr wrap="none" lIns="91440" tIns="45720" rIns="91440" bIns="45720">
            <a:spAutoFit/>
          </a:bodyPr>
          <a:lstStyle/>
          <a:p>
            <a:pPr algn="ctr"/>
            <a:r>
              <a:rPr lang="en-US" sz="2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Faculty Strength  </a:t>
            </a:r>
          </a:p>
        </p:txBody>
      </p:sp>
    </p:spTree>
    <p:extLst>
      <p:ext uri="{BB962C8B-B14F-4D97-AF65-F5344CB8AC3E}">
        <p14:creationId xmlns:p14="http://schemas.microsoft.com/office/powerpoint/2010/main" val="129314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77FC8C9-E649-116E-D859-B05477A4B1EF}"/>
              </a:ext>
            </a:extLst>
          </p:cNvPr>
          <p:cNvGraphicFramePr>
            <a:graphicFrameLocks/>
          </p:cNvGraphicFramePr>
          <p:nvPr>
            <p:extLst>
              <p:ext uri="{D42A27DB-BD31-4B8C-83A1-F6EECF244321}">
                <p14:modId xmlns:p14="http://schemas.microsoft.com/office/powerpoint/2010/main" val="106274789"/>
              </p:ext>
            </p:extLst>
          </p:nvPr>
        </p:nvGraphicFramePr>
        <p:xfrm>
          <a:off x="727230" y="476281"/>
          <a:ext cx="5368769" cy="5993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A62D69A-E945-C3F6-34BC-45CC45AD6B69}"/>
              </a:ext>
            </a:extLst>
          </p:cNvPr>
          <p:cNvGraphicFramePr>
            <a:graphicFrameLocks/>
          </p:cNvGraphicFramePr>
          <p:nvPr>
            <p:extLst>
              <p:ext uri="{D42A27DB-BD31-4B8C-83A1-F6EECF244321}">
                <p14:modId xmlns:p14="http://schemas.microsoft.com/office/powerpoint/2010/main" val="1807149821"/>
              </p:ext>
            </p:extLst>
          </p:nvPr>
        </p:nvGraphicFramePr>
        <p:xfrm>
          <a:off x="6713410" y="476281"/>
          <a:ext cx="4930722" cy="5993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525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65B9-993F-7E69-9239-E02A4B210883}"/>
              </a:ext>
            </a:extLst>
          </p:cNvPr>
          <p:cNvSpPr>
            <a:spLocks noGrp="1"/>
          </p:cNvSpPr>
          <p:nvPr>
            <p:ph type="title"/>
          </p:nvPr>
        </p:nvSpPr>
        <p:spPr/>
        <p:txBody>
          <a:bodyPr/>
          <a:lstStyle/>
          <a:p>
            <a:pPr algn="ctr"/>
            <a:r>
              <a:rPr lang="en-IN" dirty="0">
                <a:solidFill>
                  <a:srgbClr val="FF0000"/>
                </a:solidFill>
                <a:latin typeface="Franklin Gothic Demi" panose="020B0703020102020204" pitchFamily="34" charset="0"/>
              </a:rPr>
              <a:t>Departmental Research Profile </a:t>
            </a:r>
          </a:p>
        </p:txBody>
      </p:sp>
      <p:graphicFrame>
        <p:nvGraphicFramePr>
          <p:cNvPr id="6" name="Table 5">
            <a:extLst>
              <a:ext uri="{FF2B5EF4-FFF2-40B4-BE49-F238E27FC236}">
                <a16:creationId xmlns:a16="http://schemas.microsoft.com/office/drawing/2014/main" id="{E58DCDD3-A3FA-3297-DB5C-77CCD2D8D8C0}"/>
              </a:ext>
            </a:extLst>
          </p:cNvPr>
          <p:cNvGraphicFramePr>
            <a:graphicFrameLocks noGrp="1"/>
          </p:cNvGraphicFramePr>
          <p:nvPr>
            <p:extLst>
              <p:ext uri="{D42A27DB-BD31-4B8C-83A1-F6EECF244321}">
                <p14:modId xmlns:p14="http://schemas.microsoft.com/office/powerpoint/2010/main" val="1184248187"/>
              </p:ext>
            </p:extLst>
          </p:nvPr>
        </p:nvGraphicFramePr>
        <p:xfrm>
          <a:off x="3459288" y="1993392"/>
          <a:ext cx="3910990" cy="2511047"/>
        </p:xfrm>
        <a:graphic>
          <a:graphicData uri="http://schemas.openxmlformats.org/drawingml/2006/table">
            <a:tbl>
              <a:tblPr>
                <a:tableStyleId>{21E4AEA4-8DFA-4A89-87EB-49C32662AFE0}</a:tableStyleId>
              </a:tblPr>
              <a:tblGrid>
                <a:gridCol w="1955495">
                  <a:extLst>
                    <a:ext uri="{9D8B030D-6E8A-4147-A177-3AD203B41FA5}">
                      <a16:colId xmlns:a16="http://schemas.microsoft.com/office/drawing/2014/main" val="3626209331"/>
                    </a:ext>
                  </a:extLst>
                </a:gridCol>
                <a:gridCol w="1955495">
                  <a:extLst>
                    <a:ext uri="{9D8B030D-6E8A-4147-A177-3AD203B41FA5}">
                      <a16:colId xmlns:a16="http://schemas.microsoft.com/office/drawing/2014/main" val="1906805153"/>
                    </a:ext>
                  </a:extLst>
                </a:gridCol>
              </a:tblGrid>
              <a:tr h="255329">
                <a:tc>
                  <a:txBody>
                    <a:bodyPr/>
                    <a:lstStyle/>
                    <a:p>
                      <a:pPr algn="ctr" fontAlgn="b">
                        <a:lnSpc>
                          <a:spcPct val="150000"/>
                        </a:lnSpc>
                      </a:pPr>
                      <a:r>
                        <a:rPr lang="en-IN" sz="1400" b="1" u="none" strike="noStrike" dirty="0">
                          <a:solidFill>
                            <a:srgbClr val="000000"/>
                          </a:solidFill>
                          <a:effectLst/>
                          <a:latin typeface="Times New Roman" panose="02020603050405020304" pitchFamily="18" charset="0"/>
                          <a:cs typeface="Times New Roman" panose="02020603050405020304" pitchFamily="18" charset="0"/>
                        </a:rPr>
                        <a:t>Publication in </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lnSpc>
                          <a:spcPct val="150000"/>
                        </a:lnSpc>
                      </a:pPr>
                      <a:r>
                        <a:rPr lang="en-US" sz="1400" b="1" u="none" strike="noStrike" dirty="0">
                          <a:solidFill>
                            <a:srgbClr val="000000"/>
                          </a:solidFill>
                          <a:effectLst/>
                          <a:latin typeface="Times New Roman" panose="02020603050405020304" pitchFamily="18" charset="0"/>
                          <a:cs typeface="Times New Roman" panose="02020603050405020304" pitchFamily="18" charset="0"/>
                        </a:rPr>
                        <a:t>No. of Publication in 2023-24/2024-25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9146816"/>
                  </a:ext>
                </a:extLst>
              </a:tr>
              <a:tr h="257513">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Scopus</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5</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0883717"/>
                  </a:ext>
                </a:extLst>
              </a:tr>
              <a:tr h="257513">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UGC Care</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2876076"/>
                  </a:ext>
                </a:extLst>
              </a:tr>
              <a:tr h="257513">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Peer Review</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4</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8374216"/>
                  </a:ext>
                </a:extLst>
              </a:tr>
              <a:tr h="257513">
                <a:tc>
                  <a:txBody>
                    <a:bodyPr/>
                    <a:lstStyle/>
                    <a:p>
                      <a:pPr algn="ctr" fontAlgn="b">
                        <a:lnSpc>
                          <a:spcPct val="150000"/>
                        </a:lnSpc>
                      </a:pPr>
                      <a:r>
                        <a:rPr lang="en-IN" sz="1400" b="0" u="none" strike="noStrike">
                          <a:solidFill>
                            <a:srgbClr val="000000"/>
                          </a:solidFill>
                          <a:effectLst/>
                          <a:latin typeface="Times New Roman" panose="02020603050405020304" pitchFamily="18" charset="0"/>
                          <a:cs typeface="Times New Roman" panose="02020603050405020304" pitchFamily="18" charset="0"/>
                        </a:rPr>
                        <a:t>Book Chapter</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2845023"/>
                  </a:ext>
                </a:extLst>
              </a:tr>
              <a:tr h="559778">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Book Review</a:t>
                      </a:r>
                    </a:p>
                    <a:p>
                      <a:pPr algn="ctr" fontAlgn="b">
                        <a:lnSpc>
                          <a:spcPct val="150000"/>
                        </a:lnSpc>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Book Published</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6</a:t>
                      </a:r>
                    </a:p>
                    <a:p>
                      <a:pPr algn="ctr" fontAlgn="b">
                        <a:lnSpc>
                          <a:spcPct val="150000"/>
                        </a:lnSpc>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0965388"/>
                  </a:ext>
                </a:extLst>
              </a:tr>
              <a:tr h="257513">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Other</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IN" sz="1400" b="0" u="none" strike="noStrike" dirty="0">
                          <a:solidFill>
                            <a:srgbClr val="000000"/>
                          </a:solidFill>
                          <a:effectLst/>
                          <a:latin typeface="Times New Roman" panose="02020603050405020304" pitchFamily="18" charset="0"/>
                          <a:cs typeface="Times New Roman" panose="02020603050405020304" pitchFamily="18" charset="0"/>
                        </a:rPr>
                        <a:t>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471856"/>
                  </a:ext>
                </a:extLst>
              </a:tr>
            </a:tbl>
          </a:graphicData>
        </a:graphic>
      </p:graphicFrame>
      <p:cxnSp>
        <p:nvCxnSpPr>
          <p:cNvPr id="7" name="Straight Connector 6">
            <a:extLst>
              <a:ext uri="{FF2B5EF4-FFF2-40B4-BE49-F238E27FC236}">
                <a16:creationId xmlns:a16="http://schemas.microsoft.com/office/drawing/2014/main" id="{63CD3CF1-18D9-E188-9603-3C7F37813894}"/>
              </a:ext>
            </a:extLst>
          </p:cNvPr>
          <p:cNvCxnSpPr>
            <a:cxnSpLocks/>
          </p:cNvCxnSpPr>
          <p:nvPr/>
        </p:nvCxnSpPr>
        <p:spPr>
          <a:xfrm>
            <a:off x="2013995" y="1457852"/>
            <a:ext cx="7437572"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Oval 2">
            <a:extLst>
              <a:ext uri="{FF2B5EF4-FFF2-40B4-BE49-F238E27FC236}">
                <a16:creationId xmlns:a16="http://schemas.microsoft.com/office/drawing/2014/main" id="{4997ED8F-EC59-4CA4-538E-E6316B7797CA}"/>
              </a:ext>
            </a:extLst>
          </p:cNvPr>
          <p:cNvSpPr/>
          <p:nvPr/>
        </p:nvSpPr>
        <p:spPr>
          <a:xfrm>
            <a:off x="4691744" y="4913968"/>
            <a:ext cx="1948145" cy="17878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5" name="Rectangle 4">
            <a:extLst>
              <a:ext uri="{FF2B5EF4-FFF2-40B4-BE49-F238E27FC236}">
                <a16:creationId xmlns:a16="http://schemas.microsoft.com/office/drawing/2014/main" id="{7E6F3203-06E2-DE13-A8F9-B590212A1DDA}"/>
              </a:ext>
            </a:extLst>
          </p:cNvPr>
          <p:cNvSpPr/>
          <p:nvPr/>
        </p:nvSpPr>
        <p:spPr>
          <a:xfrm>
            <a:off x="5007943" y="5390879"/>
            <a:ext cx="1315745" cy="954107"/>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H-Index</a:t>
            </a:r>
          </a:p>
          <a:p>
            <a:pPr algn="ctr"/>
            <a:r>
              <a:rPr lang="en-US" sz="2800" dirty="0">
                <a:ln w="0"/>
                <a:effectLst>
                  <a:outerShdw blurRad="38100" dist="19050" dir="2700000" algn="tl" rotWithShape="0">
                    <a:schemeClr val="dk1">
                      <a:alpha val="40000"/>
                    </a:schemeClr>
                  </a:outerShdw>
                </a:effectLst>
              </a:rPr>
              <a:t>1</a:t>
            </a:r>
          </a:p>
        </p:txBody>
      </p:sp>
      <p:graphicFrame>
        <p:nvGraphicFramePr>
          <p:cNvPr id="8" name="Chart 7">
            <a:extLst>
              <a:ext uri="{FF2B5EF4-FFF2-40B4-BE49-F238E27FC236}">
                <a16:creationId xmlns:a16="http://schemas.microsoft.com/office/drawing/2014/main" id="{76DB3B67-DA43-566A-57CC-C507676BD086}"/>
              </a:ext>
            </a:extLst>
          </p:cNvPr>
          <p:cNvGraphicFramePr>
            <a:graphicFrameLocks/>
          </p:cNvGraphicFramePr>
          <p:nvPr>
            <p:extLst>
              <p:ext uri="{D42A27DB-BD31-4B8C-83A1-F6EECF244321}">
                <p14:modId xmlns:p14="http://schemas.microsoft.com/office/powerpoint/2010/main" val="185362043"/>
              </p:ext>
            </p:extLst>
          </p:nvPr>
        </p:nvGraphicFramePr>
        <p:xfrm>
          <a:off x="262612" y="1993392"/>
          <a:ext cx="2954027" cy="3406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47E8BAB-2AA8-E056-8A57-91B0A1A173ED}"/>
              </a:ext>
            </a:extLst>
          </p:cNvPr>
          <p:cNvGraphicFramePr>
            <a:graphicFrameLocks/>
          </p:cNvGraphicFramePr>
          <p:nvPr>
            <p:extLst>
              <p:ext uri="{D42A27DB-BD31-4B8C-83A1-F6EECF244321}">
                <p14:modId xmlns:p14="http://schemas.microsoft.com/office/powerpoint/2010/main" val="4159395920"/>
              </p:ext>
            </p:extLst>
          </p:nvPr>
        </p:nvGraphicFramePr>
        <p:xfrm>
          <a:off x="7598228" y="1981524"/>
          <a:ext cx="4237310" cy="3532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650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FE6A10-FC71-E008-967A-39632D6131F4}"/>
              </a:ext>
            </a:extLst>
          </p:cNvPr>
          <p:cNvSpPr txBox="1"/>
          <p:nvPr/>
        </p:nvSpPr>
        <p:spPr>
          <a:xfrm>
            <a:off x="5883887" y="2651671"/>
            <a:ext cx="5699151" cy="2154436"/>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sz="1400" b="1" i="0" dirty="0">
                <a:solidFill>
                  <a:srgbClr val="202124"/>
                </a:solidFill>
                <a:effectLst/>
                <a:latin typeface="Times New Roman" panose="02020603050405020304" pitchFamily="18" charset="0"/>
                <a:cs typeface="Times New Roman" panose="02020603050405020304" pitchFamily="18" charset="0"/>
              </a:rPr>
              <a:t>Dr. Shailza Singh </a:t>
            </a:r>
          </a:p>
          <a:p>
            <a:pPr marL="342900" indent="-342900" algn="just">
              <a:buFont typeface="+mj-lt"/>
              <a:buAutoNum type="arabicPeriod"/>
            </a:pPr>
            <a:r>
              <a:rPr lang="en-IN" sz="1200" b="0" i="0" dirty="0">
                <a:solidFill>
                  <a:srgbClr val="202124"/>
                </a:solidFill>
                <a:effectLst/>
                <a:latin typeface="Times New Roman" panose="02020603050405020304" pitchFamily="18" charset="0"/>
                <a:cs typeface="Times New Roman" panose="02020603050405020304" pitchFamily="18" charset="0"/>
                <a:hlinkClick r:id="rId3"/>
              </a:rPr>
              <a:t>https://pacificaffairs.ubc.ca/book-reviews/india-in-the-indo-pacific-understanding-indias-security-orientation-towards-southeast-and-east-asia-by-aditi-malhotra/</a:t>
            </a:r>
            <a:endParaRPr lang="en-IN" sz="1200" b="0" i="0" dirty="0">
              <a:solidFill>
                <a:srgbClr val="202124"/>
              </a:solidFill>
              <a:effectLst/>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One Singh, S., Varghese, P., </a:t>
            </a:r>
            <a:r>
              <a:rPr lang="en-US" sz="1200" b="0" i="0" dirty="0" err="1">
                <a:solidFill>
                  <a:srgbClr val="202124"/>
                </a:solidFill>
                <a:effectLst/>
                <a:latin typeface="Times New Roman" panose="02020603050405020304" pitchFamily="18" charset="0"/>
                <a:cs typeface="Times New Roman" panose="02020603050405020304" pitchFamily="18" charset="0"/>
              </a:rPr>
              <a:t>Balaiah</a:t>
            </a:r>
            <a:r>
              <a:rPr lang="en-US" sz="1200" b="0" i="0" dirty="0">
                <a:solidFill>
                  <a:srgbClr val="202124"/>
                </a:solidFill>
                <a:effectLst/>
                <a:latin typeface="Times New Roman" panose="02020603050405020304" pitchFamily="18" charset="0"/>
                <a:cs typeface="Times New Roman" panose="02020603050405020304" pitchFamily="18" charset="0"/>
              </a:rPr>
              <a:t>, S., &amp; Sebastian, S. (Eds.). (2024). India and Southeast Asia in a Changing World: Exploring Relationship Prospects for a Sustainable Future (1st ed.). Routledge India. </a:t>
            </a:r>
            <a:r>
              <a:rPr lang="en-US" sz="1200" b="0" i="0" dirty="0">
                <a:solidFill>
                  <a:srgbClr val="202124"/>
                </a:solidFill>
                <a:effectLst/>
                <a:latin typeface="Times New Roman" panose="02020603050405020304" pitchFamily="18" charset="0"/>
                <a:cs typeface="Times New Roman" panose="02020603050405020304" pitchFamily="18" charset="0"/>
                <a:hlinkClick r:id="rId4"/>
              </a:rPr>
              <a:t>https://doi.org/10.4324/9781003570745</a:t>
            </a:r>
            <a:r>
              <a:rPr lang="en-IN" sz="1200" dirty="0">
                <a:solidFill>
                  <a:srgbClr val="202124"/>
                </a:solidFill>
                <a:latin typeface="Times New Roman" panose="02020603050405020304" pitchFamily="18" charset="0"/>
                <a:cs typeface="Times New Roman" panose="02020603050405020304" pitchFamily="18" charset="0"/>
              </a:rPr>
              <a:t> </a:t>
            </a:r>
            <a:r>
              <a:rPr lang="en-US" sz="1200" b="0" i="0" dirty="0">
                <a:solidFill>
                  <a:srgbClr val="202124"/>
                </a:solidFill>
                <a:effectLst/>
                <a:latin typeface="Times New Roman" panose="02020603050405020304" pitchFamily="18" charset="0"/>
                <a:cs typeface="Times New Roman" panose="02020603050405020304" pitchFamily="18" charset="0"/>
              </a:rPr>
              <a:t>One -</a:t>
            </a:r>
          </a:p>
          <a:p>
            <a:pPr marL="342900" indent="-342900" algn="just">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Singh, S. (2023) ‘</a:t>
            </a:r>
            <a:r>
              <a:rPr lang="en-US" sz="1200" b="0" i="0" dirty="0" err="1">
                <a:solidFill>
                  <a:srgbClr val="202124"/>
                </a:solidFill>
                <a:effectLst/>
                <a:latin typeface="Times New Roman" panose="02020603050405020304" pitchFamily="18" charset="0"/>
                <a:cs typeface="Times New Roman" panose="02020603050405020304" pitchFamily="18" charset="0"/>
              </a:rPr>
              <a:t>Globalisation</a:t>
            </a:r>
            <a:r>
              <a:rPr lang="en-US" sz="1200" b="0" i="0" dirty="0">
                <a:solidFill>
                  <a:srgbClr val="202124"/>
                </a:solidFill>
                <a:effectLst/>
                <a:latin typeface="Times New Roman" panose="02020603050405020304" pitchFamily="18" charset="0"/>
                <a:cs typeface="Times New Roman" panose="02020603050405020304" pitchFamily="18" charset="0"/>
              </a:rPr>
              <a:t> and Global Social Movements’ in Understanding </a:t>
            </a:r>
            <a:r>
              <a:rPr lang="en-US" sz="1200" b="0" i="0" dirty="0" err="1">
                <a:solidFill>
                  <a:srgbClr val="202124"/>
                </a:solidFill>
                <a:effectLst/>
                <a:latin typeface="Times New Roman" panose="02020603050405020304" pitchFamily="18" charset="0"/>
                <a:cs typeface="Times New Roman" panose="02020603050405020304" pitchFamily="18" charset="0"/>
              </a:rPr>
              <a:t>Globalisation</a:t>
            </a:r>
            <a:r>
              <a:rPr lang="en-US" sz="1200" b="0" i="0" dirty="0">
                <a:solidFill>
                  <a:srgbClr val="202124"/>
                </a:solidFill>
                <a:effectLst/>
                <a:latin typeface="Times New Roman" panose="02020603050405020304" pitchFamily="18" charset="0"/>
                <a:cs typeface="Times New Roman" panose="02020603050405020304" pitchFamily="18" charset="0"/>
              </a:rPr>
              <a:t> by Nirmal Jindal and Kamal Kumar(Eds.) https://www.taylorfrancis.com/chapters/edit/10.4324/9781003434504-9/globalisation-global-social-movements-shailza-singh</a:t>
            </a:r>
            <a:endParaRPr lang="en-IN" sz="1200" dirty="0">
              <a:solidFill>
                <a:srgbClr val="202124"/>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85B8CA-D407-971A-385B-D1702FC1B7DE}"/>
              </a:ext>
            </a:extLst>
          </p:cNvPr>
          <p:cNvSpPr txBox="1"/>
          <p:nvPr/>
        </p:nvSpPr>
        <p:spPr>
          <a:xfrm>
            <a:off x="5883887" y="859398"/>
            <a:ext cx="5669311" cy="156966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b="1" i="0" dirty="0">
                <a:solidFill>
                  <a:srgbClr val="202124"/>
                </a:solidFill>
                <a:effectLst/>
                <a:latin typeface="Times New Roman" panose="02020603050405020304" pitchFamily="18" charset="0"/>
                <a:cs typeface="Times New Roman" panose="02020603050405020304" pitchFamily="18" charset="0"/>
              </a:rPr>
              <a:t>Dr. Anuranjita Wadhwa </a:t>
            </a:r>
          </a:p>
          <a:p>
            <a:pPr algn="ctr"/>
            <a:endParaRPr lang="en-US" sz="1000" b="0" i="0" dirty="0">
              <a:solidFill>
                <a:srgbClr val="202124"/>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’Theoretical Perspectives of the causation of </a:t>
            </a:r>
            <a:r>
              <a:rPr lang="en-US" sz="1200" b="0" i="0" dirty="0" err="1">
                <a:solidFill>
                  <a:srgbClr val="202124"/>
                </a:solidFill>
                <a:effectLst/>
                <a:latin typeface="Times New Roman" panose="02020603050405020304" pitchFamily="18" charset="0"/>
                <a:cs typeface="Times New Roman" panose="02020603050405020304" pitchFamily="18" charset="0"/>
              </a:rPr>
              <a:t>domesticviolence</a:t>
            </a:r>
            <a:r>
              <a:rPr lang="en-US" sz="1200" b="0" i="0" dirty="0">
                <a:solidFill>
                  <a:srgbClr val="202124"/>
                </a:solidFill>
                <a:effectLst/>
                <a:latin typeface="Times New Roman" panose="02020603050405020304" pitchFamily="18" charset="0"/>
                <a:cs typeface="Times New Roman" panose="02020603050405020304" pitchFamily="18" charset="0"/>
              </a:rPr>
              <a:t>’’International Journal of Political Science and Governance,2023; 5(2); ‘’From silent </a:t>
            </a:r>
            <a:r>
              <a:rPr lang="en-US" sz="1200" b="0" i="0" dirty="0" err="1">
                <a:solidFill>
                  <a:srgbClr val="202124"/>
                </a:solidFill>
                <a:effectLst/>
                <a:latin typeface="Times New Roman" panose="02020603050405020304" pitchFamily="18" charset="0"/>
                <a:cs typeface="Times New Roman" panose="02020603050405020304" pitchFamily="18" charset="0"/>
              </a:rPr>
              <a:t>votersto</a:t>
            </a:r>
            <a:r>
              <a:rPr lang="en-US" sz="1200" b="0" i="0" dirty="0">
                <a:solidFill>
                  <a:srgbClr val="202124"/>
                </a:solidFill>
                <a:effectLst/>
                <a:latin typeface="Times New Roman" panose="02020603050405020304" pitchFamily="18" charset="0"/>
                <a:cs typeface="Times New Roman" panose="02020603050405020304" pitchFamily="18" charset="0"/>
              </a:rPr>
              <a:t> ensuring </a:t>
            </a:r>
            <a:r>
              <a:rPr lang="en-US" sz="1200" b="0" i="0" dirty="0" err="1">
                <a:solidFill>
                  <a:srgbClr val="202124"/>
                </a:solidFill>
                <a:effectLst/>
                <a:latin typeface="Times New Roman" panose="02020603050405020304" pitchFamily="18" charset="0"/>
                <a:cs typeface="Times New Roman" panose="02020603050405020304" pitchFamily="18" charset="0"/>
              </a:rPr>
              <a:t>womens’</a:t>
            </a:r>
            <a:r>
              <a:rPr lang="en-US" sz="1200" b="0" i="0" dirty="0">
                <a:solidFill>
                  <a:srgbClr val="202124"/>
                </a:solidFill>
                <a:effectLst/>
                <a:latin typeface="Times New Roman" panose="02020603050405020304" pitchFamily="18" charset="0"/>
                <a:cs typeface="Times New Roman" panose="02020603050405020304" pitchFamily="18" charset="0"/>
              </a:rPr>
              <a:t> representation’’</a:t>
            </a:r>
            <a:r>
              <a:rPr lang="en-US" sz="1200" b="0" i="0" dirty="0" err="1">
                <a:solidFill>
                  <a:srgbClr val="202124"/>
                </a:solidFill>
                <a:effectLst/>
                <a:latin typeface="Times New Roman" panose="02020603050405020304" pitchFamily="18" charset="0"/>
                <a:cs typeface="Times New Roman" panose="02020603050405020304" pitchFamily="18" charset="0"/>
              </a:rPr>
              <a:t>Inclusive,Vol</a:t>
            </a:r>
            <a:r>
              <a:rPr lang="en-US" sz="1200" b="0" i="0" dirty="0">
                <a:solidFill>
                  <a:srgbClr val="202124"/>
                </a:solidFill>
                <a:effectLst/>
                <a:latin typeface="Times New Roman" panose="02020603050405020304" pitchFamily="18" charset="0"/>
                <a:cs typeface="Times New Roman" panose="02020603050405020304" pitchFamily="18" charset="0"/>
              </a:rPr>
              <a:t> II, No. 24,2023-2024 </a:t>
            </a:r>
          </a:p>
          <a:p>
            <a:pPr marL="342900" indent="-342900">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International Journal of Social Science and Humanities, Volume 5, Issue 4, 2023</a:t>
            </a:r>
          </a:p>
          <a:p>
            <a:pPr marL="342900" indent="-342900">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‘’Bridging digital gender divide’ The Indian Journal of Political Science, Vol LXXXV, No. 4, Oct-Dec 2024</a:t>
            </a:r>
            <a:endParaRPr lang="en-IN"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99D09FB-4AA4-23A6-5980-B32A7E549F61}"/>
              </a:ext>
            </a:extLst>
          </p:cNvPr>
          <p:cNvSpPr txBox="1"/>
          <p:nvPr/>
        </p:nvSpPr>
        <p:spPr>
          <a:xfrm>
            <a:off x="638802" y="4544348"/>
            <a:ext cx="5082495" cy="141577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b="1" i="0" dirty="0">
                <a:solidFill>
                  <a:srgbClr val="202124"/>
                </a:solidFill>
                <a:effectLst/>
                <a:latin typeface="Times New Roman" panose="02020603050405020304" pitchFamily="18" charset="0"/>
                <a:cs typeface="Times New Roman" panose="02020603050405020304" pitchFamily="18" charset="0"/>
              </a:rPr>
              <a:t>Dr. Deepti Singh </a:t>
            </a:r>
          </a:p>
          <a:p>
            <a:pPr marL="342900" indent="-342900" algn="just">
              <a:buAutoNum type="arabicPeriod"/>
            </a:pPr>
            <a:r>
              <a:rPr lang="en-IN" sz="1200" b="0" i="0" dirty="0">
                <a:solidFill>
                  <a:srgbClr val="202124"/>
                </a:solidFill>
                <a:effectLst/>
                <a:latin typeface="Times New Roman" panose="02020603050405020304" pitchFamily="18" charset="0"/>
                <a:cs typeface="Times New Roman" panose="02020603050405020304" pitchFamily="18" charset="0"/>
              </a:rPr>
              <a:t>“India’s G 20 and SCO Presidency: Resurgent India- Central Asia Relations”, Third Concept, Vol.38, No, 445, March 2024 (UGC Care listed with ISSN 0970-7247) , </a:t>
            </a:r>
          </a:p>
          <a:p>
            <a:pPr marL="342900" indent="-342900" algn="just">
              <a:buAutoNum type="arabicPeriod"/>
            </a:pPr>
            <a:r>
              <a:rPr lang="en-IN" sz="1200" b="0" i="0" dirty="0">
                <a:solidFill>
                  <a:srgbClr val="202124"/>
                </a:solidFill>
                <a:effectLst/>
                <a:latin typeface="Times New Roman" panose="02020603050405020304" pitchFamily="18" charset="0"/>
                <a:cs typeface="Times New Roman" panose="02020603050405020304" pitchFamily="18" charset="0"/>
              </a:rPr>
              <a:t>Influence of Traditional Sources on Bharat’s World View: From </a:t>
            </a:r>
            <a:r>
              <a:rPr lang="en-IN" sz="1200" b="0" i="0" dirty="0" err="1">
                <a:solidFill>
                  <a:srgbClr val="202124"/>
                </a:solidFill>
                <a:effectLst/>
                <a:latin typeface="Times New Roman" panose="02020603050405020304" pitchFamily="18" charset="0"/>
                <a:cs typeface="Times New Roman" panose="02020603050405020304" pitchFamily="18" charset="0"/>
              </a:rPr>
              <a:t>Panchsheel</a:t>
            </a:r>
            <a:r>
              <a:rPr lang="en-IN" sz="1200" b="0" i="0" dirty="0">
                <a:solidFill>
                  <a:srgbClr val="202124"/>
                </a:solidFill>
                <a:effectLst/>
                <a:latin typeface="Times New Roman" panose="02020603050405020304" pitchFamily="18" charset="0"/>
                <a:cs typeface="Times New Roman" panose="02020603050405020304" pitchFamily="18" charset="0"/>
              </a:rPr>
              <a:t> to </a:t>
            </a:r>
            <a:r>
              <a:rPr lang="en-IN" sz="1200" b="0" i="0" dirty="0" err="1">
                <a:solidFill>
                  <a:srgbClr val="202124"/>
                </a:solidFill>
                <a:effectLst/>
                <a:latin typeface="Times New Roman" panose="02020603050405020304" pitchFamily="18" charset="0"/>
                <a:cs typeface="Times New Roman" panose="02020603050405020304" pitchFamily="18" charset="0"/>
              </a:rPr>
              <a:t>Vashudhaiv</a:t>
            </a:r>
            <a:r>
              <a:rPr lang="en-IN" sz="1200" b="0" i="0" dirty="0">
                <a:solidFill>
                  <a:srgbClr val="202124"/>
                </a:solidFill>
                <a:effectLst/>
                <a:latin typeface="Times New Roman" panose="02020603050405020304" pitchFamily="18" charset="0"/>
                <a:cs typeface="Times New Roman" panose="02020603050405020304" pitchFamily="18" charset="0"/>
              </a:rPr>
              <a:t> </a:t>
            </a:r>
            <a:r>
              <a:rPr lang="en-IN" sz="1200" b="0" i="0" dirty="0" err="1">
                <a:solidFill>
                  <a:srgbClr val="202124"/>
                </a:solidFill>
                <a:effectLst/>
                <a:latin typeface="Times New Roman" panose="02020603050405020304" pitchFamily="18" charset="0"/>
                <a:cs typeface="Times New Roman" panose="02020603050405020304" pitchFamily="18" charset="0"/>
              </a:rPr>
              <a:t>Kutumbkam</a:t>
            </a:r>
            <a:r>
              <a:rPr lang="en-IN" sz="1200" b="0" i="0" dirty="0">
                <a:solidFill>
                  <a:srgbClr val="202124"/>
                </a:solidFill>
                <a:effectLst/>
                <a:latin typeface="Times New Roman" panose="02020603050405020304" pitchFamily="18" charset="0"/>
                <a:cs typeface="Times New Roman" panose="02020603050405020304" pitchFamily="18" charset="0"/>
              </a:rPr>
              <a:t>”, Madhya Bharati, July-December 2023, Vol. 85, UGC Care listed with ISSN 0974-0066, (Co-Author). </a:t>
            </a:r>
            <a:endParaRPr lang="en-IN"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1DBB3E-9C22-4EA1-1419-6F99E30A0845}"/>
              </a:ext>
            </a:extLst>
          </p:cNvPr>
          <p:cNvSpPr txBox="1"/>
          <p:nvPr/>
        </p:nvSpPr>
        <p:spPr>
          <a:xfrm>
            <a:off x="638802" y="1075087"/>
            <a:ext cx="5082495" cy="326243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b="1" i="0" dirty="0">
                <a:solidFill>
                  <a:srgbClr val="202124"/>
                </a:solidFill>
                <a:effectLst/>
                <a:latin typeface="Times New Roman" panose="02020603050405020304" pitchFamily="18" charset="0"/>
                <a:cs typeface="Times New Roman" panose="02020603050405020304" pitchFamily="18" charset="0"/>
              </a:rPr>
              <a:t>Prof. </a:t>
            </a:r>
            <a:r>
              <a:rPr lang="en-IN" sz="1400" b="1" i="0" dirty="0">
                <a:solidFill>
                  <a:srgbClr val="202124"/>
                </a:solidFill>
                <a:effectLst/>
                <a:latin typeface="Times New Roman" panose="02020603050405020304" pitchFamily="18" charset="0"/>
                <a:cs typeface="Times New Roman" panose="02020603050405020304" pitchFamily="18" charset="0"/>
              </a:rPr>
              <a:t>Sangit Sarita Dwivedi</a:t>
            </a:r>
          </a:p>
          <a:p>
            <a:pPr marL="342900" indent="-342900" algn="just">
              <a:buFont typeface="+mj-lt"/>
              <a:buAutoNum type="arabicPeriod"/>
            </a:pPr>
            <a:r>
              <a:rPr lang="en-US" sz="1200" b="0" i="0" dirty="0">
                <a:solidFill>
                  <a:schemeClr val="tx1"/>
                </a:solidFill>
                <a:effectLst/>
                <a:latin typeface="Times New Roman" panose="02020603050405020304" pitchFamily="18" charset="0"/>
                <a:cs typeface="Times New Roman" panose="02020603050405020304" pitchFamily="18" charset="0"/>
              </a:rPr>
              <a:t>Sangit Sarita Dwivedi, Hindrance or Shield: Rediscovering India's Northeast, Indian Journal of Society and Politics, Volume 12, Number 01, February 2025.</a:t>
            </a:r>
          </a:p>
          <a:p>
            <a:pPr marL="342900" indent="-342900" algn="just">
              <a:buFont typeface="+mj-lt"/>
              <a:buAutoNum type="arabicPeriod"/>
            </a:pPr>
            <a:r>
              <a:rPr lang="en-IN" sz="1200" b="0" i="0" dirty="0">
                <a:solidFill>
                  <a:schemeClr val="tx1"/>
                </a:solidFill>
                <a:effectLst/>
                <a:latin typeface="Times New Roman" panose="02020603050405020304" pitchFamily="18" charset="0"/>
              </a:rPr>
              <a:t>“A Kaleidoscopic View of Gender Issues in South Asia: Nepal, Sri Lanka, Bangladesh”, </a:t>
            </a:r>
            <a:r>
              <a:rPr lang="en-IN" sz="1200" b="0" i="1" dirty="0">
                <a:solidFill>
                  <a:schemeClr val="tx1"/>
                </a:solidFill>
                <a:effectLst/>
                <a:latin typeface="Times New Roman" panose="02020603050405020304" pitchFamily="18" charset="0"/>
              </a:rPr>
              <a:t>Journal of South Asian and Middle Eastern Studies,</a:t>
            </a:r>
            <a:r>
              <a:rPr lang="en-IN" sz="1200" b="0" i="0" dirty="0">
                <a:solidFill>
                  <a:schemeClr val="tx1"/>
                </a:solidFill>
                <a:effectLst/>
                <a:latin typeface="Times New Roman" panose="02020603050405020304" pitchFamily="18" charset="0"/>
              </a:rPr>
              <a:t> (Villanova University), Volume 47, No. 2, Winter 2024.                 </a:t>
            </a:r>
            <a:endParaRPr lang="en-IN" sz="1200" dirty="0">
              <a:solidFill>
                <a:schemeClr val="tx1"/>
              </a:solidFill>
              <a:latin typeface="Calibri Light" panose="020F0302020204030204" pitchFamily="34" charset="0"/>
            </a:endParaRPr>
          </a:p>
          <a:p>
            <a:pPr marL="342900" indent="-342900" algn="just">
              <a:buFont typeface="+mj-lt"/>
              <a:buAutoNum type="arabicPeriod"/>
            </a:pPr>
            <a:r>
              <a:rPr lang="en-IN" sz="1200" b="0" i="0" dirty="0">
                <a:solidFill>
                  <a:schemeClr val="tx1"/>
                </a:solidFill>
                <a:effectLst/>
                <a:latin typeface="Times New Roman" panose="02020603050405020304" pitchFamily="18" charset="0"/>
              </a:rPr>
              <a:t> “G 20 and India: India’s Quest with 20 Nations towards Development”, </a:t>
            </a:r>
            <a:r>
              <a:rPr lang="en-IN" sz="1200" b="0" i="1" dirty="0">
                <a:solidFill>
                  <a:schemeClr val="tx1"/>
                </a:solidFill>
                <a:effectLst/>
                <a:latin typeface="Times New Roman" panose="02020603050405020304" pitchFamily="18" charset="0"/>
              </a:rPr>
              <a:t>World Focus,</a:t>
            </a:r>
            <a:r>
              <a:rPr lang="en-IN" sz="1200" b="0" i="0" dirty="0">
                <a:solidFill>
                  <a:schemeClr val="tx1"/>
                </a:solidFill>
                <a:effectLst/>
                <a:latin typeface="Times New Roman" panose="02020603050405020304" pitchFamily="18" charset="0"/>
              </a:rPr>
              <a:t> May 2023, Delhi,</a:t>
            </a:r>
            <a:r>
              <a:rPr lang="en-IN" sz="1200" b="0" i="0" dirty="0">
                <a:solidFill>
                  <a:schemeClr val="tx1"/>
                </a:solidFill>
                <a:effectLst/>
                <a:latin typeface="Calibri Light" panose="020F0302020204030204" pitchFamily="34" charset="0"/>
              </a:rPr>
              <a:t> </a:t>
            </a:r>
            <a:r>
              <a:rPr lang="en-IN" sz="1200" b="0" i="0" dirty="0">
                <a:solidFill>
                  <a:schemeClr val="tx1"/>
                </a:solidFill>
                <a:effectLst/>
                <a:latin typeface="Times New Roman" panose="02020603050405020304" pitchFamily="18" charset="0"/>
              </a:rPr>
              <a:t>(ISSN 2230-8458).</a:t>
            </a:r>
            <a:endParaRPr lang="en-IN" sz="1200" dirty="0">
              <a:solidFill>
                <a:schemeClr val="tx1"/>
              </a:solidFill>
              <a:latin typeface="Calibri Light" panose="020F0302020204030204" pitchFamily="34" charset="0"/>
            </a:endParaRPr>
          </a:p>
          <a:p>
            <a:pPr marL="342900" indent="-342900" algn="just">
              <a:buFont typeface="+mj-lt"/>
              <a:buAutoNum type="arabicPeriod"/>
            </a:pPr>
            <a:r>
              <a:rPr lang="en-IN" sz="1200" b="0" i="0" dirty="0">
                <a:solidFill>
                  <a:schemeClr val="tx1"/>
                </a:solidFill>
                <a:effectLst/>
                <a:latin typeface="Times New Roman" panose="02020603050405020304" pitchFamily="18" charset="0"/>
              </a:rPr>
              <a:t>“Globalization and Human Migration”, </a:t>
            </a:r>
            <a:r>
              <a:rPr lang="en-IN" sz="1200" b="0" i="1" dirty="0">
                <a:solidFill>
                  <a:schemeClr val="tx1"/>
                </a:solidFill>
                <a:effectLst/>
                <a:latin typeface="Times New Roman" panose="02020603050405020304" pitchFamily="18" charset="0"/>
              </a:rPr>
              <a:t>Globalization: Contours &amp; Trends </a:t>
            </a:r>
            <a:r>
              <a:rPr lang="en-IN" sz="1200" b="0" i="0" dirty="0">
                <a:solidFill>
                  <a:schemeClr val="tx1"/>
                </a:solidFill>
                <a:effectLst/>
                <a:latin typeface="Times New Roman" panose="02020603050405020304" pitchFamily="18" charset="0"/>
              </a:rPr>
              <a:t>(ed.) Dr. Vijay Kr. Verma &amp; Dr. Anna Nath Ganguly, Pinnacle Learning, 2024. </a:t>
            </a:r>
          </a:p>
          <a:p>
            <a:pPr marL="342900" indent="-342900" algn="just">
              <a:buFont typeface="+mj-lt"/>
              <a:buAutoNum type="arabicPeriod"/>
            </a:pPr>
            <a:r>
              <a:rPr lang="en-IN" sz="1200" b="0" i="0" dirty="0">
                <a:solidFill>
                  <a:schemeClr val="tx1"/>
                </a:solidFill>
                <a:effectLst/>
                <a:latin typeface="Times New Roman" panose="02020603050405020304" pitchFamily="18" charset="0"/>
              </a:rPr>
              <a:t> Book Review on ‘</a:t>
            </a:r>
            <a:r>
              <a:rPr lang="en-IN" sz="1200" b="0" i="1" dirty="0">
                <a:solidFill>
                  <a:schemeClr val="tx1"/>
                </a:solidFill>
                <a:effectLst/>
                <a:latin typeface="Times New Roman" panose="02020603050405020304" pitchFamily="18" charset="0"/>
              </a:rPr>
              <a:t>The Trillion Dollar War: The U.S. Effort to Rebuild Afghanistan, 1999–2021’,</a:t>
            </a:r>
            <a:r>
              <a:rPr lang="en-IN" sz="1200" b="0" i="0" dirty="0">
                <a:solidFill>
                  <a:schemeClr val="tx1"/>
                </a:solidFill>
                <a:effectLst/>
                <a:latin typeface="Times New Roman" panose="02020603050405020304" pitchFamily="18" charset="0"/>
              </a:rPr>
              <a:t> by Abid Amiri, Journal of Advanced Military Studies, JAMS, Vol. 14, No.2, 2023, Published by Marine Corps University Press.</a:t>
            </a:r>
            <a:endParaRPr lang="en-IN" sz="1200" b="0" i="0" dirty="0">
              <a:solidFill>
                <a:schemeClr val="tx1"/>
              </a:solidFill>
              <a:effectLst/>
              <a:latin typeface="Calibri Light" panose="020F0302020204030204" pitchFamily="34" charset="0"/>
            </a:endParaRPr>
          </a:p>
        </p:txBody>
      </p:sp>
      <p:sp>
        <p:nvSpPr>
          <p:cNvPr id="12" name="Title 1">
            <a:extLst>
              <a:ext uri="{FF2B5EF4-FFF2-40B4-BE49-F238E27FC236}">
                <a16:creationId xmlns:a16="http://schemas.microsoft.com/office/drawing/2014/main" id="{015E7443-8D9E-D417-289A-3E235B7FAFDE}"/>
              </a:ext>
            </a:extLst>
          </p:cNvPr>
          <p:cNvSpPr>
            <a:spLocks noGrp="1"/>
          </p:cNvSpPr>
          <p:nvPr>
            <p:ph type="title"/>
          </p:nvPr>
        </p:nvSpPr>
        <p:spPr>
          <a:xfrm>
            <a:off x="416532" y="-341845"/>
            <a:ext cx="10515600" cy="1325563"/>
          </a:xfrm>
        </p:spPr>
        <p:txBody>
          <a:bodyPr>
            <a:normAutofit/>
          </a:bodyPr>
          <a:lstStyle/>
          <a:p>
            <a:pPr algn="ctr"/>
            <a:r>
              <a:rPr lang="en-IN" sz="3600" b="1" dirty="0">
                <a:solidFill>
                  <a:srgbClr val="C00000"/>
                </a:solidFill>
                <a:latin typeface="Times New Roman" panose="02020603050405020304" pitchFamily="18" charset="0"/>
                <a:cs typeface="Times New Roman" panose="02020603050405020304" pitchFamily="18" charset="0"/>
              </a:rPr>
              <a:t>Individual Faculty Research </a:t>
            </a:r>
          </a:p>
        </p:txBody>
      </p:sp>
      <p:cxnSp>
        <p:nvCxnSpPr>
          <p:cNvPr id="13" name="Straight Connector 12">
            <a:extLst>
              <a:ext uri="{FF2B5EF4-FFF2-40B4-BE49-F238E27FC236}">
                <a16:creationId xmlns:a16="http://schemas.microsoft.com/office/drawing/2014/main" id="{8D84C9F0-FFE8-D952-9235-8EAD988856AA}"/>
              </a:ext>
            </a:extLst>
          </p:cNvPr>
          <p:cNvCxnSpPr>
            <a:cxnSpLocks/>
          </p:cNvCxnSpPr>
          <p:nvPr/>
        </p:nvCxnSpPr>
        <p:spPr>
          <a:xfrm>
            <a:off x="3341350" y="651191"/>
            <a:ext cx="46659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1C875608-95DF-3266-E5C7-18C862E34FA7}"/>
              </a:ext>
            </a:extLst>
          </p:cNvPr>
          <p:cNvSpPr txBox="1"/>
          <p:nvPr/>
        </p:nvSpPr>
        <p:spPr>
          <a:xfrm>
            <a:off x="5883887" y="5028720"/>
            <a:ext cx="5699151" cy="126188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Dr. Indu Baghel </a:t>
            </a:r>
          </a:p>
          <a:p>
            <a:pPr algn="ctr"/>
            <a:endParaRPr lang="en-US" sz="1000" b="0" i="0" dirty="0">
              <a:solidFill>
                <a:srgbClr val="202124"/>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200" b="0" i="0" dirty="0">
                <a:solidFill>
                  <a:srgbClr val="202124"/>
                </a:solidFill>
                <a:effectLst/>
                <a:latin typeface="Times New Roman" panose="02020603050405020304" pitchFamily="18" charset="0"/>
                <a:cs typeface="Times New Roman" panose="02020603050405020304" pitchFamily="18" charset="0"/>
              </a:rPr>
              <a:t>G20 and Sikhar </a:t>
            </a:r>
            <a:r>
              <a:rPr lang="en-US" sz="1200" b="0" i="0" dirty="0" err="1">
                <a:solidFill>
                  <a:srgbClr val="202124"/>
                </a:solidFill>
                <a:effectLst/>
                <a:latin typeface="Times New Roman" panose="02020603050405020304" pitchFamily="18" charset="0"/>
                <a:cs typeface="Times New Roman" panose="02020603050405020304" pitchFamily="18" charset="0"/>
              </a:rPr>
              <a:t>Sammelan</a:t>
            </a:r>
            <a:r>
              <a:rPr lang="en-US" sz="1200" b="0" i="0" dirty="0">
                <a:solidFill>
                  <a:srgbClr val="202124"/>
                </a:solidFill>
                <a:effectLst/>
                <a:latin typeface="Times New Roman" panose="02020603050405020304" pitchFamily="18" charset="0"/>
                <a:cs typeface="Times New Roman" panose="02020603050405020304" pitchFamily="18" charset="0"/>
              </a:rPr>
              <a:t>. International Journal of Social Sciences and Humanities, 5(4),2023.</a:t>
            </a:r>
          </a:p>
          <a:p>
            <a:pPr marL="342900" indent="-342900">
              <a:buFont typeface="+mj-lt"/>
              <a:buAutoNum type="arabicPeriod"/>
            </a:pPr>
            <a:r>
              <a:rPr lang="en-US" sz="1200" dirty="0">
                <a:solidFill>
                  <a:srgbClr val="202124"/>
                </a:solidFill>
                <a:latin typeface="Times New Roman" panose="02020603050405020304" pitchFamily="18" charset="0"/>
                <a:cs typeface="Times New Roman" panose="02020603050405020304" pitchFamily="18" charset="0"/>
              </a:rPr>
              <a:t>Global Hegemony and Inclusive Democracy: India’s role in shaping G20 and P20 summit, International Journal of Sociology and Political Science. </a:t>
            </a:r>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153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3996</Words>
  <Application>Microsoft Macintosh PowerPoint</Application>
  <PresentationFormat>Widescreen</PresentationFormat>
  <Paragraphs>361</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Franklin Gothic Demi</vt:lpstr>
      <vt:lpstr>Noto Sans</vt:lpstr>
      <vt:lpstr>Times New Roman</vt:lpstr>
      <vt:lpstr>Office Theme</vt:lpstr>
      <vt:lpstr>PowerPoint Presentation</vt:lpstr>
      <vt:lpstr>About the Department </vt:lpstr>
      <vt:lpstr>Vision of the Department </vt:lpstr>
      <vt:lpstr>Departmental Societies </vt:lpstr>
      <vt:lpstr>Faculties of the Department </vt:lpstr>
      <vt:lpstr>Faculty Details </vt:lpstr>
      <vt:lpstr>PowerPoint Presentation</vt:lpstr>
      <vt:lpstr>Departmental Research Profile </vt:lpstr>
      <vt:lpstr>Individual Faculty Research </vt:lpstr>
      <vt:lpstr>Individual Faculty Research </vt:lpstr>
      <vt:lpstr>National/International  Seminar/Conferences/Workshops attended by Faculty Members</vt:lpstr>
      <vt:lpstr>National/International  Seminar/Conferences/Workshops attended by Faculty Members</vt:lpstr>
      <vt:lpstr>Seminar/Conferences/Workshops attended by Faculty Members</vt:lpstr>
      <vt:lpstr>Funding/Grants Received by Faculty Members </vt:lpstr>
      <vt:lpstr>    Other Information(s).</vt:lpstr>
      <vt:lpstr>Student’s Diversity</vt:lpstr>
      <vt:lpstr>PowerPoint Presentation</vt:lpstr>
      <vt:lpstr>PowerPoint Presentation</vt:lpstr>
      <vt:lpstr>PowerPoint Presentation</vt:lpstr>
      <vt:lpstr>Student Progression </vt:lpstr>
      <vt:lpstr>Activities Organized By the Department of Political Science</vt:lpstr>
      <vt:lpstr>PowerPoint Presentation</vt:lpstr>
      <vt:lpstr>Alumni Data</vt:lpstr>
      <vt:lpstr>PowerPoint Presentation</vt:lpstr>
      <vt:lpstr>Best Practices of The Department </vt:lpstr>
      <vt:lpstr>Progress Report </vt:lpstr>
      <vt:lpstr>Photo Gallery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Akshat Pushpam</dc:creator>
  <cp:lastModifiedBy>vimlokt@gmail.com</cp:lastModifiedBy>
  <cp:revision>19</cp:revision>
  <dcterms:created xsi:type="dcterms:W3CDTF">2025-05-01T05:07:32Z</dcterms:created>
  <dcterms:modified xsi:type="dcterms:W3CDTF">2025-05-09T09:50:08Z</dcterms:modified>
</cp:coreProperties>
</file>